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2"/>
  </p:notesMasterIdLst>
  <p:handoutMasterIdLst>
    <p:handoutMasterId r:id="rId13"/>
  </p:handoutMasterIdLst>
  <p:sldIdLst>
    <p:sldId id="256" r:id="rId2"/>
    <p:sldId id="257" r:id="rId3"/>
    <p:sldId id="265" r:id="rId4"/>
    <p:sldId id="258" r:id="rId5"/>
    <p:sldId id="260" r:id="rId6"/>
    <p:sldId id="261" r:id="rId7"/>
    <p:sldId id="262" r:id="rId8"/>
    <p:sldId id="263" r:id="rId9"/>
    <p:sldId id="264" r:id="rId10"/>
    <p:sldId id="259"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11" d="100"/>
          <a:sy n="111" d="100"/>
        </p:scale>
        <p:origin x="45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yle Chapman" userId="S::kyle.chapman@oit.edu::3f7c5d36-71a3-49ad-8120-73a7a26d0676" providerId="AD" clId="Web-{C697954B-2C40-1267-44F4-500634B07BD0}"/>
    <pc:docChg chg="addSld modSld">
      <pc:chgData name="Kyle Chapman" userId="S::kyle.chapman@oit.edu::3f7c5d36-71a3-49ad-8120-73a7a26d0676" providerId="AD" clId="Web-{C697954B-2C40-1267-44F4-500634B07BD0}" dt="2019-02-26T18:45:46.749" v="767" actId="20577"/>
      <pc:docMkLst>
        <pc:docMk/>
      </pc:docMkLst>
      <pc:sldChg chg="addSp modSp mod setBg">
        <pc:chgData name="Kyle Chapman" userId="S::kyle.chapman@oit.edu::3f7c5d36-71a3-49ad-8120-73a7a26d0676" providerId="AD" clId="Web-{C697954B-2C40-1267-44F4-500634B07BD0}" dt="2019-02-26T18:36:33.992" v="185" actId="20577"/>
        <pc:sldMkLst>
          <pc:docMk/>
          <pc:sldMk cId="4262868419" sldId="256"/>
        </pc:sldMkLst>
        <pc:spChg chg="mod">
          <ac:chgData name="Kyle Chapman" userId="S::kyle.chapman@oit.edu::3f7c5d36-71a3-49ad-8120-73a7a26d0676" providerId="AD" clId="Web-{C697954B-2C40-1267-44F4-500634B07BD0}" dt="2019-02-26T18:35:28.739" v="107" actId="20577"/>
          <ac:spMkLst>
            <pc:docMk/>
            <pc:sldMk cId="4262868419" sldId="256"/>
            <ac:spMk id="2" creationId="{70752FD7-76EF-4EBF-8807-5A08A9C8EA09}"/>
          </ac:spMkLst>
        </pc:spChg>
        <pc:spChg chg="mod">
          <ac:chgData name="Kyle Chapman" userId="S::kyle.chapman@oit.edu::3f7c5d36-71a3-49ad-8120-73a7a26d0676" providerId="AD" clId="Web-{C697954B-2C40-1267-44F4-500634B07BD0}" dt="2019-02-26T18:36:33.992" v="185" actId="20577"/>
          <ac:spMkLst>
            <pc:docMk/>
            <pc:sldMk cId="4262868419" sldId="256"/>
            <ac:spMk id="3" creationId="{F4C8D8C1-1062-49B2-BB56-D9F8E5DA6EB6}"/>
          </ac:spMkLst>
        </pc:spChg>
        <pc:spChg chg="add">
          <ac:chgData name="Kyle Chapman" userId="S::kyle.chapman@oit.edu::3f7c5d36-71a3-49ad-8120-73a7a26d0676" providerId="AD" clId="Web-{C697954B-2C40-1267-44F4-500634B07BD0}" dt="2019-02-26T18:28:20.441" v="0"/>
          <ac:spMkLst>
            <pc:docMk/>
            <pc:sldMk cId="4262868419" sldId="256"/>
            <ac:spMk id="8" creationId="{6BDBA639-2A71-4A60-A71A-FF1836F546CE}"/>
          </ac:spMkLst>
        </pc:spChg>
        <pc:spChg chg="add">
          <ac:chgData name="Kyle Chapman" userId="S::kyle.chapman@oit.edu::3f7c5d36-71a3-49ad-8120-73a7a26d0676" providerId="AD" clId="Web-{C697954B-2C40-1267-44F4-500634B07BD0}" dt="2019-02-26T18:28:20.441" v="0"/>
          <ac:spMkLst>
            <pc:docMk/>
            <pc:sldMk cId="4262868419" sldId="256"/>
            <ac:spMk id="31" creationId="{D9C506D7-84CB-4057-A44A-465313E78538}"/>
          </ac:spMkLst>
        </pc:spChg>
        <pc:spChg chg="add">
          <ac:chgData name="Kyle Chapman" userId="S::kyle.chapman@oit.edu::3f7c5d36-71a3-49ad-8120-73a7a26d0676" providerId="AD" clId="Web-{C697954B-2C40-1267-44F4-500634B07BD0}" dt="2019-02-26T18:28:20.441" v="0"/>
          <ac:spMkLst>
            <pc:docMk/>
            <pc:sldMk cId="4262868419" sldId="256"/>
            <ac:spMk id="33" creationId="{7842FC68-61FD-4700-8A22-BB8B071884DB}"/>
          </ac:spMkLst>
        </pc:spChg>
        <pc:grpChg chg="add">
          <ac:chgData name="Kyle Chapman" userId="S::kyle.chapman@oit.edu::3f7c5d36-71a3-49ad-8120-73a7a26d0676" providerId="AD" clId="Web-{C697954B-2C40-1267-44F4-500634B07BD0}" dt="2019-02-26T18:28:20.441" v="0"/>
          <ac:grpSpMkLst>
            <pc:docMk/>
            <pc:sldMk cId="4262868419" sldId="256"/>
            <ac:grpSpMk id="10" creationId="{5E208A8B-5EBD-4532-BE72-26414FA7CFF6}"/>
          </ac:grpSpMkLst>
        </pc:grpChg>
      </pc:sldChg>
      <pc:sldChg chg="modSp new">
        <pc:chgData name="Kyle Chapman" userId="S::kyle.chapman@oit.edu::3f7c5d36-71a3-49ad-8120-73a7a26d0676" providerId="AD" clId="Web-{C697954B-2C40-1267-44F4-500634B07BD0}" dt="2019-02-26T18:39:51.594" v="596" actId="20577"/>
        <pc:sldMkLst>
          <pc:docMk/>
          <pc:sldMk cId="2892101969" sldId="257"/>
        </pc:sldMkLst>
        <pc:spChg chg="mod">
          <ac:chgData name="Kyle Chapman" userId="S::kyle.chapman@oit.edu::3f7c5d36-71a3-49ad-8120-73a7a26d0676" providerId="AD" clId="Web-{C697954B-2C40-1267-44F4-500634B07BD0}" dt="2019-02-26T18:37:06.150" v="198" actId="20577"/>
          <ac:spMkLst>
            <pc:docMk/>
            <pc:sldMk cId="2892101969" sldId="257"/>
            <ac:spMk id="2" creationId="{07328696-B801-486E-BDEC-4E5A8EF1F745}"/>
          </ac:spMkLst>
        </pc:spChg>
        <pc:spChg chg="mod">
          <ac:chgData name="Kyle Chapman" userId="S::kyle.chapman@oit.edu::3f7c5d36-71a3-49ad-8120-73a7a26d0676" providerId="AD" clId="Web-{C697954B-2C40-1267-44F4-500634B07BD0}" dt="2019-02-26T18:39:51.594" v="596" actId="20577"/>
          <ac:spMkLst>
            <pc:docMk/>
            <pc:sldMk cId="2892101969" sldId="257"/>
            <ac:spMk id="3" creationId="{CFEE52B7-C4B5-4D1D-BCA3-8C8CE911D48F}"/>
          </ac:spMkLst>
        </pc:spChg>
      </pc:sldChg>
      <pc:sldChg chg="modSp new">
        <pc:chgData name="Kyle Chapman" userId="S::kyle.chapman@oit.edu::3f7c5d36-71a3-49ad-8120-73a7a26d0676" providerId="AD" clId="Web-{C697954B-2C40-1267-44F4-500634B07BD0}" dt="2019-02-26T18:45:46.749" v="766" actId="20577"/>
        <pc:sldMkLst>
          <pc:docMk/>
          <pc:sldMk cId="94356744" sldId="258"/>
        </pc:sldMkLst>
        <pc:spChg chg="mod">
          <ac:chgData name="Kyle Chapman" userId="S::kyle.chapman@oit.edu::3f7c5d36-71a3-49ad-8120-73a7a26d0676" providerId="AD" clId="Web-{C697954B-2C40-1267-44F4-500634B07BD0}" dt="2019-02-26T18:39:58.610" v="609" actId="20577"/>
          <ac:spMkLst>
            <pc:docMk/>
            <pc:sldMk cId="94356744" sldId="258"/>
            <ac:spMk id="2" creationId="{135B7AC2-9F6B-4336-8A0B-CA4A25841C64}"/>
          </ac:spMkLst>
        </pc:spChg>
        <pc:spChg chg="mod">
          <ac:chgData name="Kyle Chapman" userId="S::kyle.chapman@oit.edu::3f7c5d36-71a3-49ad-8120-73a7a26d0676" providerId="AD" clId="Web-{C697954B-2C40-1267-44F4-500634B07BD0}" dt="2019-02-26T18:45:46.749" v="766" actId="20577"/>
          <ac:spMkLst>
            <pc:docMk/>
            <pc:sldMk cId="94356744" sldId="258"/>
            <ac:spMk id="3" creationId="{3E4D7D05-50FD-4C38-8020-301FE30B6A93}"/>
          </ac:spMkLst>
        </pc:spChg>
      </pc:sldChg>
      <pc:sldChg chg="addSp modSp new">
        <pc:chgData name="Kyle Chapman" userId="S::kyle.chapman@oit.edu::3f7c5d36-71a3-49ad-8120-73a7a26d0676" providerId="AD" clId="Web-{C697954B-2C40-1267-44F4-500634B07BD0}" dt="2019-02-26T18:45:27.764" v="756" actId="20577"/>
        <pc:sldMkLst>
          <pc:docMk/>
          <pc:sldMk cId="3014659873" sldId="259"/>
        </pc:sldMkLst>
        <pc:spChg chg="add mod">
          <ac:chgData name="Kyle Chapman" userId="S::kyle.chapman@oit.edu::3f7c5d36-71a3-49ad-8120-73a7a26d0676" providerId="AD" clId="Web-{C697954B-2C40-1267-44F4-500634B07BD0}" dt="2019-02-26T18:45:27.764" v="756" actId="20577"/>
          <ac:spMkLst>
            <pc:docMk/>
            <pc:sldMk cId="3014659873" sldId="259"/>
            <ac:spMk id="2" creationId="{3063E064-4BA2-46F2-9424-8B658E32B633}"/>
          </ac:spMkLst>
        </pc:spChg>
      </pc:sldChg>
    </pc:docChg>
  </pc:docChgLst>
  <pc:docChgLst>
    <pc:chgData name="Kyle Chapman" userId="S::kyle.chapman@oit.edu::3f7c5d36-71a3-49ad-8120-73a7a26d0676" providerId="AD" clId="Web-{E31B5E49-6B96-4B2E-933B-97C15AA25567}"/>
    <pc:docChg chg="modSld">
      <pc:chgData name="Kyle Chapman" userId="S::kyle.chapman@oit.edu::3f7c5d36-71a3-49ad-8120-73a7a26d0676" providerId="AD" clId="Web-{E31B5E49-6B96-4B2E-933B-97C15AA25567}" dt="2019-02-27T16:44:19.451" v="35" actId="20577"/>
      <pc:docMkLst>
        <pc:docMk/>
      </pc:docMkLst>
      <pc:sldChg chg="addSp modSp mod setBg setClrOvrMap">
        <pc:chgData name="Kyle Chapman" userId="S::kyle.chapman@oit.edu::3f7c5d36-71a3-49ad-8120-73a7a26d0676" providerId="AD" clId="Web-{E31B5E49-6B96-4B2E-933B-97C15AA25567}" dt="2019-02-27T16:41:57.090" v="0"/>
        <pc:sldMkLst>
          <pc:docMk/>
          <pc:sldMk cId="4262868419" sldId="256"/>
        </pc:sldMkLst>
        <pc:spChg chg="mod">
          <ac:chgData name="Kyle Chapman" userId="S::kyle.chapman@oit.edu::3f7c5d36-71a3-49ad-8120-73a7a26d0676" providerId="AD" clId="Web-{E31B5E49-6B96-4B2E-933B-97C15AA25567}" dt="2019-02-27T16:41:57.090" v="0"/>
          <ac:spMkLst>
            <pc:docMk/>
            <pc:sldMk cId="4262868419" sldId="256"/>
            <ac:spMk id="2" creationId="{70752FD7-76EF-4EBF-8807-5A08A9C8EA09}"/>
          </ac:spMkLst>
        </pc:spChg>
        <pc:spChg chg="mod">
          <ac:chgData name="Kyle Chapman" userId="S::kyle.chapman@oit.edu::3f7c5d36-71a3-49ad-8120-73a7a26d0676" providerId="AD" clId="Web-{E31B5E49-6B96-4B2E-933B-97C15AA25567}" dt="2019-02-27T16:41:57.090" v="0"/>
          <ac:spMkLst>
            <pc:docMk/>
            <pc:sldMk cId="4262868419" sldId="256"/>
            <ac:spMk id="3" creationId="{F4C8D8C1-1062-49B2-BB56-D9F8E5DA6EB6}"/>
          </ac:spMkLst>
        </pc:spChg>
        <pc:spChg chg="add">
          <ac:chgData name="Kyle Chapman" userId="S::kyle.chapman@oit.edu::3f7c5d36-71a3-49ad-8120-73a7a26d0676" providerId="AD" clId="Web-{E31B5E49-6B96-4B2E-933B-97C15AA25567}" dt="2019-02-27T16:41:57.090" v="0"/>
          <ac:spMkLst>
            <pc:docMk/>
            <pc:sldMk cId="4262868419" sldId="256"/>
            <ac:spMk id="5" creationId="{3F68D903-F26B-46F9-911C-92FEC6A69E56}"/>
          </ac:spMkLst>
        </pc:spChg>
        <pc:grpChg chg="add">
          <ac:chgData name="Kyle Chapman" userId="S::kyle.chapman@oit.edu::3f7c5d36-71a3-49ad-8120-73a7a26d0676" providerId="AD" clId="Web-{E31B5E49-6B96-4B2E-933B-97C15AA25567}" dt="2019-02-27T16:41:57.090" v="0"/>
          <ac:grpSpMkLst>
            <pc:docMk/>
            <pc:sldMk cId="4262868419" sldId="256"/>
            <ac:grpSpMk id="6" creationId="{88E6E148-E023-4954-86E3-30141DFB5670}"/>
          </ac:grpSpMkLst>
        </pc:grpChg>
        <pc:grpChg chg="add">
          <ac:chgData name="Kyle Chapman" userId="S::kyle.chapman@oit.edu::3f7c5d36-71a3-49ad-8120-73a7a26d0676" providerId="AD" clId="Web-{E31B5E49-6B96-4B2E-933B-97C15AA25567}" dt="2019-02-27T16:41:57.090" v="0"/>
          <ac:grpSpMkLst>
            <pc:docMk/>
            <pc:sldMk cId="4262868419" sldId="256"/>
            <ac:grpSpMk id="7" creationId="{1FB4E014-64CE-4D11-A129-94A1893FA661}"/>
          </ac:grpSpMkLst>
        </pc:grpChg>
      </pc:sldChg>
      <pc:sldChg chg="addSp delSp modSp mod setBg setClrOvrMap">
        <pc:chgData name="Kyle Chapman" userId="S::kyle.chapman@oit.edu::3f7c5d36-71a3-49ad-8120-73a7a26d0676" providerId="AD" clId="Web-{E31B5E49-6B96-4B2E-933B-97C15AA25567}" dt="2019-02-27T16:43:03.700" v="28" actId="1076"/>
        <pc:sldMkLst>
          <pc:docMk/>
          <pc:sldMk cId="2892101969" sldId="257"/>
        </pc:sldMkLst>
        <pc:spChg chg="mod">
          <ac:chgData name="Kyle Chapman" userId="S::kyle.chapman@oit.edu::3f7c5d36-71a3-49ad-8120-73a7a26d0676" providerId="AD" clId="Web-{E31B5E49-6B96-4B2E-933B-97C15AA25567}" dt="2019-02-27T16:42:48.794" v="19" actId="14100"/>
          <ac:spMkLst>
            <pc:docMk/>
            <pc:sldMk cId="2892101969" sldId="257"/>
            <ac:spMk id="2" creationId="{07328696-B801-486E-BDEC-4E5A8EF1F745}"/>
          </ac:spMkLst>
        </pc:spChg>
        <pc:spChg chg="mod">
          <ac:chgData name="Kyle Chapman" userId="S::kyle.chapman@oit.edu::3f7c5d36-71a3-49ad-8120-73a7a26d0676" providerId="AD" clId="Web-{E31B5E49-6B96-4B2E-933B-97C15AA25567}" dt="2019-02-27T16:43:03.700" v="28" actId="1076"/>
          <ac:spMkLst>
            <pc:docMk/>
            <pc:sldMk cId="2892101969" sldId="257"/>
            <ac:spMk id="3" creationId="{CFEE52B7-C4B5-4D1D-BCA3-8C8CE911D48F}"/>
          </ac:spMkLst>
        </pc:spChg>
        <pc:spChg chg="add del">
          <ac:chgData name="Kyle Chapman" userId="S::kyle.chapman@oit.edu::3f7c5d36-71a3-49ad-8120-73a7a26d0676" providerId="AD" clId="Web-{E31B5E49-6B96-4B2E-933B-97C15AA25567}" dt="2019-02-27T16:42:42.794" v="18"/>
          <ac:spMkLst>
            <pc:docMk/>
            <pc:sldMk cId="2892101969" sldId="257"/>
            <ac:spMk id="7" creationId="{6BDBA639-2A71-4A60-A71A-FF1836F546CE}"/>
          </ac:spMkLst>
        </pc:spChg>
        <pc:spChg chg="add del">
          <ac:chgData name="Kyle Chapman" userId="S::kyle.chapman@oit.edu::3f7c5d36-71a3-49ad-8120-73a7a26d0676" providerId="AD" clId="Web-{E31B5E49-6B96-4B2E-933B-97C15AA25567}" dt="2019-02-27T16:42:42.794" v="18"/>
          <ac:spMkLst>
            <pc:docMk/>
            <pc:sldMk cId="2892101969" sldId="257"/>
            <ac:spMk id="33" creationId="{D9C506D7-84CB-4057-A44A-465313E78538}"/>
          </ac:spMkLst>
        </pc:spChg>
        <pc:spChg chg="add del">
          <ac:chgData name="Kyle Chapman" userId="S::kyle.chapman@oit.edu::3f7c5d36-71a3-49ad-8120-73a7a26d0676" providerId="AD" clId="Web-{E31B5E49-6B96-4B2E-933B-97C15AA25567}" dt="2019-02-27T16:42:15.075" v="2"/>
          <ac:spMkLst>
            <pc:docMk/>
            <pc:sldMk cId="2892101969" sldId="257"/>
            <ac:spMk id="34" creationId="{62704ED4-17AD-4155-82BF-349125232CE9}"/>
          </ac:spMkLst>
        </pc:spChg>
        <pc:spChg chg="add del">
          <ac:chgData name="Kyle Chapman" userId="S::kyle.chapman@oit.edu::3f7c5d36-71a3-49ad-8120-73a7a26d0676" providerId="AD" clId="Web-{E31B5E49-6B96-4B2E-933B-97C15AA25567}" dt="2019-02-27T16:42:42.794" v="18"/>
          <ac:spMkLst>
            <pc:docMk/>
            <pc:sldMk cId="2892101969" sldId="257"/>
            <ac:spMk id="35" creationId="{7842FC68-61FD-4700-8A22-BB8B071884DB}"/>
          </ac:spMkLst>
        </pc:spChg>
        <pc:spChg chg="add del">
          <ac:chgData name="Kyle Chapman" userId="S::kyle.chapman@oit.edu::3f7c5d36-71a3-49ad-8120-73a7a26d0676" providerId="AD" clId="Web-{E31B5E49-6B96-4B2E-933B-97C15AA25567}" dt="2019-02-27T16:42:15.075" v="2"/>
          <ac:spMkLst>
            <pc:docMk/>
            <pc:sldMk cId="2892101969" sldId="257"/>
            <ac:spMk id="57" creationId="{E4BAAF5C-577F-43DB-8ACD-EDAB5A54E6C0}"/>
          </ac:spMkLst>
        </pc:spChg>
        <pc:spChg chg="add del">
          <ac:chgData name="Kyle Chapman" userId="S::kyle.chapman@oit.edu::3f7c5d36-71a3-49ad-8120-73a7a26d0676" providerId="AD" clId="Web-{E31B5E49-6B96-4B2E-933B-97C15AA25567}" dt="2019-02-27T16:42:15.075" v="2"/>
          <ac:spMkLst>
            <pc:docMk/>
            <pc:sldMk cId="2892101969" sldId="257"/>
            <ac:spMk id="59" creationId="{78B6E08A-861F-4A1A-BCF0-69429C5A281C}"/>
          </ac:spMkLst>
        </pc:spChg>
        <pc:spChg chg="add">
          <ac:chgData name="Kyle Chapman" userId="S::kyle.chapman@oit.edu::3f7c5d36-71a3-49ad-8120-73a7a26d0676" providerId="AD" clId="Web-{E31B5E49-6B96-4B2E-933B-97C15AA25567}" dt="2019-02-27T16:42:42.794" v="18"/>
          <ac:spMkLst>
            <pc:docMk/>
            <pc:sldMk cId="2892101969" sldId="257"/>
            <ac:spMk id="86" creationId="{10CE3618-1D7A-4256-B2AF-9DB692996C65}"/>
          </ac:spMkLst>
        </pc:spChg>
        <pc:spChg chg="add">
          <ac:chgData name="Kyle Chapman" userId="S::kyle.chapman@oit.edu::3f7c5d36-71a3-49ad-8120-73a7a26d0676" providerId="AD" clId="Web-{E31B5E49-6B96-4B2E-933B-97C15AA25567}" dt="2019-02-27T16:42:42.794" v="18"/>
          <ac:spMkLst>
            <pc:docMk/>
            <pc:sldMk cId="2892101969" sldId="257"/>
            <ac:spMk id="109" creationId="{A4CD35EF-7348-4E64-8700-827E64EA4E16}"/>
          </ac:spMkLst>
        </pc:spChg>
        <pc:grpChg chg="add del">
          <ac:chgData name="Kyle Chapman" userId="S::kyle.chapman@oit.edu::3f7c5d36-71a3-49ad-8120-73a7a26d0676" providerId="AD" clId="Web-{E31B5E49-6B96-4B2E-933B-97C15AA25567}" dt="2019-02-27T16:42:42.794" v="18"/>
          <ac:grpSpMkLst>
            <pc:docMk/>
            <pc:sldMk cId="2892101969" sldId="257"/>
            <ac:grpSpMk id="5" creationId="{E20A234D-B9A4-4358-82C4-55B27FDC0EF2}"/>
          </ac:grpSpMkLst>
        </pc:grpChg>
        <pc:grpChg chg="add del">
          <ac:chgData name="Kyle Chapman" userId="S::kyle.chapman@oit.edu::3f7c5d36-71a3-49ad-8120-73a7a26d0676" providerId="AD" clId="Web-{E31B5E49-6B96-4B2E-933B-97C15AA25567}" dt="2019-02-27T16:42:42.794" v="18"/>
          <ac:grpSpMkLst>
            <pc:docMk/>
            <pc:sldMk cId="2892101969" sldId="257"/>
            <ac:grpSpMk id="6" creationId="{4BF14AA4-98BB-49F7-8A26-B9611695CB32}"/>
          </ac:grpSpMkLst>
        </pc:grpChg>
        <pc:grpChg chg="add del">
          <ac:chgData name="Kyle Chapman" userId="S::kyle.chapman@oit.edu::3f7c5d36-71a3-49ad-8120-73a7a26d0676" providerId="AD" clId="Web-{E31B5E49-6B96-4B2E-933B-97C15AA25567}" dt="2019-02-27T16:42:15.075" v="2"/>
          <ac:grpSpMkLst>
            <pc:docMk/>
            <pc:sldMk cId="2892101969" sldId="257"/>
            <ac:grpSpMk id="8" creationId="{E20A234D-B9A4-4358-82C4-55B27FDC0EF2}"/>
          </ac:grpSpMkLst>
        </pc:grpChg>
        <pc:grpChg chg="add del">
          <ac:chgData name="Kyle Chapman" userId="S::kyle.chapman@oit.edu::3f7c5d36-71a3-49ad-8120-73a7a26d0676" providerId="AD" clId="Web-{E31B5E49-6B96-4B2E-933B-97C15AA25567}" dt="2019-02-27T16:42:42.794" v="18"/>
          <ac:grpSpMkLst>
            <pc:docMk/>
            <pc:sldMk cId="2892101969" sldId="257"/>
            <ac:grpSpMk id="28" creationId="{5E208A8B-5EBD-4532-BE72-26414FA7CFF6}"/>
          </ac:grpSpMkLst>
        </pc:grpChg>
        <pc:grpChg chg="add del">
          <ac:chgData name="Kyle Chapman" userId="S::kyle.chapman@oit.edu::3f7c5d36-71a3-49ad-8120-73a7a26d0676" providerId="AD" clId="Web-{E31B5E49-6B96-4B2E-933B-97C15AA25567}" dt="2019-02-27T16:42:15.075" v="2"/>
          <ac:grpSpMkLst>
            <pc:docMk/>
            <pc:sldMk cId="2892101969" sldId="257"/>
            <ac:grpSpMk id="29" creationId="{4BF14AA4-98BB-49F7-8A26-B9611695CB32}"/>
          </ac:grpSpMkLst>
        </pc:grpChg>
        <pc:grpChg chg="add del">
          <ac:chgData name="Kyle Chapman" userId="S::kyle.chapman@oit.edu::3f7c5d36-71a3-49ad-8120-73a7a26d0676" providerId="AD" clId="Web-{E31B5E49-6B96-4B2E-933B-97C15AA25567}" dt="2019-02-27T16:42:15.075" v="2"/>
          <ac:grpSpMkLst>
            <pc:docMk/>
            <pc:sldMk cId="2892101969" sldId="257"/>
            <ac:grpSpMk id="36" creationId="{94030ADA-F758-4871-82A9-A900D3A1CF27}"/>
          </ac:grpSpMkLst>
        </pc:grpChg>
        <pc:grpChg chg="add">
          <ac:chgData name="Kyle Chapman" userId="S::kyle.chapman@oit.edu::3f7c5d36-71a3-49ad-8120-73a7a26d0676" providerId="AD" clId="Web-{E31B5E49-6B96-4B2E-933B-97C15AA25567}" dt="2019-02-27T16:42:42.794" v="18"/>
          <ac:grpSpMkLst>
            <pc:docMk/>
            <pc:sldMk cId="2892101969" sldId="257"/>
            <ac:grpSpMk id="60" creationId="{E20A234D-B9A4-4358-82C4-55B27FDC0EF2}"/>
          </ac:grpSpMkLst>
        </pc:grpChg>
        <pc:grpChg chg="add">
          <ac:chgData name="Kyle Chapman" userId="S::kyle.chapman@oit.edu::3f7c5d36-71a3-49ad-8120-73a7a26d0676" providerId="AD" clId="Web-{E31B5E49-6B96-4B2E-933B-97C15AA25567}" dt="2019-02-27T16:42:42.794" v="18"/>
          <ac:grpSpMkLst>
            <pc:docMk/>
            <pc:sldMk cId="2892101969" sldId="257"/>
            <ac:grpSpMk id="81" creationId="{4BF14AA4-98BB-49F7-8A26-B9611695CB32}"/>
          </ac:grpSpMkLst>
        </pc:grpChg>
        <pc:grpChg chg="add">
          <ac:chgData name="Kyle Chapman" userId="S::kyle.chapman@oit.edu::3f7c5d36-71a3-49ad-8120-73a7a26d0676" providerId="AD" clId="Web-{E31B5E49-6B96-4B2E-933B-97C15AA25567}" dt="2019-02-27T16:42:42.794" v="18"/>
          <ac:grpSpMkLst>
            <pc:docMk/>
            <pc:sldMk cId="2892101969" sldId="257"/>
            <ac:grpSpMk id="88" creationId="{D91A9185-A7D5-460B-98BC-0BF2EBD3EEBE}"/>
          </ac:grpSpMkLst>
        </pc:grpChg>
      </pc:sldChg>
      <pc:sldChg chg="addSp delSp modSp mod setBg setClrOvrMap">
        <pc:chgData name="Kyle Chapman" userId="S::kyle.chapman@oit.edu::3f7c5d36-71a3-49ad-8120-73a7a26d0676" providerId="AD" clId="Web-{E31B5E49-6B96-4B2E-933B-97C15AA25567}" dt="2019-02-27T16:44:19.451" v="34" actId="20577"/>
        <pc:sldMkLst>
          <pc:docMk/>
          <pc:sldMk cId="94356744" sldId="258"/>
        </pc:sldMkLst>
        <pc:spChg chg="mod">
          <ac:chgData name="Kyle Chapman" userId="S::kyle.chapman@oit.edu::3f7c5d36-71a3-49ad-8120-73a7a26d0676" providerId="AD" clId="Web-{E31B5E49-6B96-4B2E-933B-97C15AA25567}" dt="2019-02-27T16:44:07.701" v="31"/>
          <ac:spMkLst>
            <pc:docMk/>
            <pc:sldMk cId="94356744" sldId="258"/>
            <ac:spMk id="2" creationId="{135B7AC2-9F6B-4336-8A0B-CA4A25841C64}"/>
          </ac:spMkLst>
        </pc:spChg>
        <pc:spChg chg="add del mod replId">
          <ac:chgData name="Kyle Chapman" userId="S::kyle.chapman@oit.edu::3f7c5d36-71a3-49ad-8120-73a7a26d0676" providerId="AD" clId="Web-{E31B5E49-6B96-4B2E-933B-97C15AA25567}" dt="2019-02-27T16:44:19.451" v="34" actId="20577"/>
          <ac:spMkLst>
            <pc:docMk/>
            <pc:sldMk cId="94356744" sldId="258"/>
            <ac:spMk id="3" creationId="{3E4D7D05-50FD-4C38-8020-301FE30B6A93}"/>
          </ac:spMkLst>
        </pc:spChg>
        <pc:spChg chg="add">
          <ac:chgData name="Kyle Chapman" userId="S::kyle.chapman@oit.edu::3f7c5d36-71a3-49ad-8120-73a7a26d0676" providerId="AD" clId="Web-{E31B5E49-6B96-4B2E-933B-97C15AA25567}" dt="2019-02-27T16:44:07.701" v="31"/>
          <ac:spMkLst>
            <pc:docMk/>
            <pc:sldMk cId="94356744" sldId="258"/>
            <ac:spMk id="8" creationId="{29831267-5CAE-41B8-A1CC-66FE1628A6A7}"/>
          </ac:spMkLst>
        </pc:spChg>
        <pc:spChg chg="add del">
          <ac:chgData name="Kyle Chapman" userId="S::kyle.chapman@oit.edu::3f7c5d36-71a3-49ad-8120-73a7a26d0676" providerId="AD" clId="Web-{E31B5E49-6B96-4B2E-933B-97C15AA25567}" dt="2019-02-27T16:43:26.716" v="30"/>
          <ac:spMkLst>
            <pc:docMk/>
            <pc:sldMk cId="94356744" sldId="258"/>
            <ac:spMk id="10" creationId="{40F2DE27-1297-4129-8109-8A8F621F6048}"/>
          </ac:spMkLst>
        </pc:spChg>
        <pc:grpChg chg="add">
          <ac:chgData name="Kyle Chapman" userId="S::kyle.chapman@oit.edu::3f7c5d36-71a3-49ad-8120-73a7a26d0676" providerId="AD" clId="Web-{E31B5E49-6B96-4B2E-933B-97C15AA25567}" dt="2019-02-27T16:44:07.701" v="31"/>
          <ac:grpSpMkLst>
            <pc:docMk/>
            <pc:sldMk cId="94356744" sldId="258"/>
            <ac:grpSpMk id="6" creationId="{379EE808-85F9-455B-B8F9-FBE90075FBB5}"/>
          </ac:grpSpMkLst>
        </pc:grpChg>
        <pc:grpChg chg="add del">
          <ac:chgData name="Kyle Chapman" userId="S::kyle.chapman@oit.edu::3f7c5d36-71a3-49ad-8120-73a7a26d0676" providerId="AD" clId="Web-{E31B5E49-6B96-4B2E-933B-97C15AA25567}" dt="2019-02-27T16:43:26.716" v="30"/>
          <ac:grpSpMkLst>
            <pc:docMk/>
            <pc:sldMk cId="94356744" sldId="258"/>
            <ac:grpSpMk id="12" creationId="{EE3576CE-E327-4733-A289-BEFB35F754E1}"/>
          </ac:grpSpMkLst>
        </pc:grpChg>
        <pc:grpChg chg="add">
          <ac:chgData name="Kyle Chapman" userId="S::kyle.chapman@oit.edu::3f7c5d36-71a3-49ad-8120-73a7a26d0676" providerId="AD" clId="Web-{E31B5E49-6B96-4B2E-933B-97C15AA25567}" dt="2019-02-27T16:44:07.701" v="31"/>
          <ac:grpSpMkLst>
            <pc:docMk/>
            <pc:sldMk cId="94356744" sldId="258"/>
            <ac:grpSpMk id="33" creationId="{F8D580F2-1EDA-4B5F-98EB-EF8F18E9B7CF}"/>
          </ac:grpSpMkLst>
        </pc:grpChg>
        <pc:graphicFrameChg chg="add del">
          <ac:chgData name="Kyle Chapman" userId="S::kyle.chapman@oit.edu::3f7c5d36-71a3-49ad-8120-73a7a26d0676" providerId="AD" clId="Web-{E31B5E49-6B96-4B2E-933B-97C15AA25567}" dt="2019-02-27T16:43:26.716" v="30"/>
          <ac:graphicFrameMkLst>
            <pc:docMk/>
            <pc:sldMk cId="94356744" sldId="258"/>
            <ac:graphicFrameMk id="5" creationId="{D98ABE6D-2AAB-4CAC-8CD3-640458AD5E93}"/>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How</a:t>
            </a:r>
            <a:r>
              <a:rPr lang="en-US" baseline="0" dirty="0"/>
              <a:t> often did you use your textbook</a:t>
            </a:r>
            <a:r>
              <a:rPr lang="en-US" baseline="0" dirty="0" smtClean="0"/>
              <a:t>? (Percentage)</a:t>
            </a:r>
            <a:endParaRPr lang="en-US" dirty="0"/>
          </a:p>
        </c:rich>
      </c:tx>
      <c:layout>
        <c:manualLayout>
          <c:xMode val="edge"/>
          <c:yMode val="edge"/>
          <c:x val="0.11478679822041822"/>
          <c:y val="4.2638343954550476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Traditional Text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Never</c:v>
                </c:pt>
                <c:pt idx="1">
                  <c:v>Once or twice</c:v>
                </c:pt>
                <c:pt idx="2">
                  <c:v>Some weeks</c:v>
                </c:pt>
                <c:pt idx="3">
                  <c:v>Most weeks</c:v>
                </c:pt>
                <c:pt idx="4">
                  <c:v>Every week</c:v>
                </c:pt>
                <c:pt idx="5">
                  <c:v>More than once per week</c:v>
                </c:pt>
              </c:strCache>
            </c:strRef>
          </c:cat>
          <c:val>
            <c:numRef>
              <c:f>Sheet1!$B$2:$B$7</c:f>
              <c:numCache>
                <c:formatCode>General</c:formatCode>
                <c:ptCount val="6"/>
                <c:pt idx="0">
                  <c:v>26</c:v>
                </c:pt>
                <c:pt idx="1">
                  <c:v>24</c:v>
                </c:pt>
                <c:pt idx="2">
                  <c:v>15</c:v>
                </c:pt>
                <c:pt idx="3">
                  <c:v>19</c:v>
                </c:pt>
                <c:pt idx="4">
                  <c:v>10</c:v>
                </c:pt>
                <c:pt idx="5">
                  <c:v>6</c:v>
                </c:pt>
              </c:numCache>
            </c:numRef>
          </c:val>
          <c:extLst>
            <c:ext xmlns:c16="http://schemas.microsoft.com/office/drawing/2014/chart" uri="{C3380CC4-5D6E-409C-BE32-E72D297353CC}">
              <c16:uniqueId val="{00000000-9783-49B7-8AC2-6DC2778B94E3}"/>
            </c:ext>
          </c:extLst>
        </c:ser>
        <c:ser>
          <c:idx val="1"/>
          <c:order val="1"/>
          <c:tx>
            <c:strRef>
              <c:f>Sheet1!$C$1</c:f>
              <c:strCache>
                <c:ptCount val="1"/>
                <c:pt idx="0">
                  <c:v>Open Text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Never</c:v>
                </c:pt>
                <c:pt idx="1">
                  <c:v>Once or twice</c:v>
                </c:pt>
                <c:pt idx="2">
                  <c:v>Some weeks</c:v>
                </c:pt>
                <c:pt idx="3">
                  <c:v>Most weeks</c:v>
                </c:pt>
                <c:pt idx="4">
                  <c:v>Every week</c:v>
                </c:pt>
                <c:pt idx="5">
                  <c:v>More than once per week</c:v>
                </c:pt>
              </c:strCache>
            </c:strRef>
          </c:cat>
          <c:val>
            <c:numRef>
              <c:f>Sheet1!$C$2:$C$7</c:f>
              <c:numCache>
                <c:formatCode>General</c:formatCode>
                <c:ptCount val="6"/>
                <c:pt idx="0">
                  <c:v>15</c:v>
                </c:pt>
                <c:pt idx="1">
                  <c:v>12</c:v>
                </c:pt>
                <c:pt idx="2">
                  <c:v>17</c:v>
                </c:pt>
                <c:pt idx="3">
                  <c:v>22</c:v>
                </c:pt>
                <c:pt idx="4">
                  <c:v>28</c:v>
                </c:pt>
                <c:pt idx="5">
                  <c:v>17</c:v>
                </c:pt>
              </c:numCache>
            </c:numRef>
          </c:val>
          <c:extLst>
            <c:ext xmlns:c16="http://schemas.microsoft.com/office/drawing/2014/chart" uri="{C3380CC4-5D6E-409C-BE32-E72D297353CC}">
              <c16:uniqueId val="{00000001-9783-49B7-8AC2-6DC2778B94E3}"/>
            </c:ext>
          </c:extLst>
        </c:ser>
        <c:dLbls>
          <c:showLegendKey val="0"/>
          <c:showVal val="0"/>
          <c:showCatName val="0"/>
          <c:showSerName val="0"/>
          <c:showPercent val="0"/>
          <c:showBubbleSize val="0"/>
        </c:dLbls>
        <c:gapWidth val="219"/>
        <c:overlap val="-27"/>
        <c:axId val="209731696"/>
        <c:axId val="209732352"/>
      </c:barChart>
      <c:catAx>
        <c:axId val="209731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9732352"/>
        <c:crosses val="autoZero"/>
        <c:auto val="1"/>
        <c:lblAlgn val="ctr"/>
        <c:lblOffset val="100"/>
        <c:noMultiLvlLbl val="0"/>
      </c:catAx>
      <c:valAx>
        <c:axId val="209732352"/>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9731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862" b="0" i="0" u="none" strike="noStrike" kern="1200" spc="0" baseline="0">
                <a:solidFill>
                  <a:schemeClr val="tx1">
                    <a:lumMod val="65000"/>
                    <a:lumOff val="35000"/>
                  </a:schemeClr>
                </a:solidFill>
                <a:latin typeface="+mn-lt"/>
                <a:ea typeface="+mn-ea"/>
                <a:cs typeface="+mn-cs"/>
              </a:defRPr>
            </a:pPr>
            <a:r>
              <a:rPr lang="en-US" dirty="0"/>
              <a:t>For</a:t>
            </a:r>
            <a:r>
              <a:rPr lang="en-US" baseline="0" dirty="0"/>
              <a:t> w</a:t>
            </a:r>
            <a:r>
              <a:rPr lang="en-US" dirty="0"/>
              <a:t>hich</a:t>
            </a:r>
            <a:r>
              <a:rPr lang="en-US" baseline="0" dirty="0"/>
              <a:t> of the </a:t>
            </a:r>
            <a:r>
              <a:rPr lang="en-US" baseline="0" dirty="0" smtClean="0"/>
              <a:t>following </a:t>
            </a:r>
            <a:r>
              <a:rPr lang="en-US" baseline="0" dirty="0"/>
              <a:t>did you use your text</a:t>
            </a:r>
            <a:r>
              <a:rPr lang="en-US" baseline="0" dirty="0" smtClean="0"/>
              <a:t>? (Percentage)</a:t>
            </a:r>
            <a:endParaRPr lang="en-US" dirty="0"/>
          </a:p>
        </c:rich>
      </c:tx>
      <c:overlay val="0"/>
      <c:spPr>
        <a:noFill/>
        <a:ln>
          <a:noFill/>
        </a:ln>
        <a:effectLst/>
      </c:spPr>
      <c:txPr>
        <a:bodyPr rot="0" spcFirstLastPara="1" vertOverflow="ellipsis" vert="horz" wrap="square" anchor="ctr" anchorCtr="1"/>
        <a:lstStyle/>
        <a:p>
          <a:pPr algn="ct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Traditional Text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Exams Only</c:v>
                </c:pt>
                <c:pt idx="1">
                  <c:v>Exams and Quizzes</c:v>
                </c:pt>
                <c:pt idx="2">
                  <c:v>Regular Review of Material</c:v>
                </c:pt>
                <c:pt idx="3">
                  <c:v>Assigned Readings</c:v>
                </c:pt>
                <c:pt idx="4">
                  <c:v>Written Assignments</c:v>
                </c:pt>
              </c:strCache>
            </c:strRef>
          </c:cat>
          <c:val>
            <c:numRef>
              <c:f>Sheet1!$B$2:$B$6</c:f>
              <c:numCache>
                <c:formatCode>General</c:formatCode>
                <c:ptCount val="5"/>
                <c:pt idx="0">
                  <c:v>22</c:v>
                </c:pt>
                <c:pt idx="1">
                  <c:v>15</c:v>
                </c:pt>
                <c:pt idx="2">
                  <c:v>6</c:v>
                </c:pt>
                <c:pt idx="3">
                  <c:v>21</c:v>
                </c:pt>
                <c:pt idx="4">
                  <c:v>15</c:v>
                </c:pt>
              </c:numCache>
            </c:numRef>
          </c:val>
          <c:extLst>
            <c:ext xmlns:c16="http://schemas.microsoft.com/office/drawing/2014/chart" uri="{C3380CC4-5D6E-409C-BE32-E72D297353CC}">
              <c16:uniqueId val="{00000000-0D20-4EB8-89AF-509F8AAB51B5}"/>
            </c:ext>
          </c:extLst>
        </c:ser>
        <c:ser>
          <c:idx val="1"/>
          <c:order val="1"/>
          <c:tx>
            <c:strRef>
              <c:f>Sheet1!$C$1</c:f>
              <c:strCache>
                <c:ptCount val="1"/>
                <c:pt idx="0">
                  <c:v>Open Text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Exams Only</c:v>
                </c:pt>
                <c:pt idx="1">
                  <c:v>Exams and Quizzes</c:v>
                </c:pt>
                <c:pt idx="2">
                  <c:v>Regular Review of Material</c:v>
                </c:pt>
                <c:pt idx="3">
                  <c:v>Assigned Readings</c:v>
                </c:pt>
                <c:pt idx="4">
                  <c:v>Written Assignments</c:v>
                </c:pt>
              </c:strCache>
            </c:strRef>
          </c:cat>
          <c:val>
            <c:numRef>
              <c:f>Sheet1!$C$2:$C$6</c:f>
              <c:numCache>
                <c:formatCode>General</c:formatCode>
                <c:ptCount val="5"/>
                <c:pt idx="0">
                  <c:v>12</c:v>
                </c:pt>
                <c:pt idx="1">
                  <c:v>16</c:v>
                </c:pt>
                <c:pt idx="2">
                  <c:v>26</c:v>
                </c:pt>
                <c:pt idx="3">
                  <c:v>34</c:v>
                </c:pt>
                <c:pt idx="4">
                  <c:v>31</c:v>
                </c:pt>
              </c:numCache>
            </c:numRef>
          </c:val>
          <c:extLst>
            <c:ext xmlns:c16="http://schemas.microsoft.com/office/drawing/2014/chart" uri="{C3380CC4-5D6E-409C-BE32-E72D297353CC}">
              <c16:uniqueId val="{00000001-0D20-4EB8-89AF-509F8AAB51B5}"/>
            </c:ext>
          </c:extLst>
        </c:ser>
        <c:dLbls>
          <c:showLegendKey val="0"/>
          <c:showVal val="0"/>
          <c:showCatName val="0"/>
          <c:showSerName val="0"/>
          <c:showPercent val="0"/>
          <c:showBubbleSize val="0"/>
        </c:dLbls>
        <c:gapWidth val="219"/>
        <c:overlap val="-27"/>
        <c:axId val="641090344"/>
        <c:axId val="641094936"/>
      </c:barChart>
      <c:catAx>
        <c:axId val="641090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41094936"/>
        <c:crosses val="autoZero"/>
        <c:auto val="1"/>
        <c:lblAlgn val="ctr"/>
        <c:lblOffset val="100"/>
        <c:noMultiLvlLbl val="0"/>
      </c:catAx>
      <c:valAx>
        <c:axId val="6410949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410903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How</a:t>
            </a:r>
            <a:r>
              <a:rPr lang="en-US" baseline="0" dirty="0"/>
              <a:t> satisfied were you with the textbook</a:t>
            </a:r>
            <a:r>
              <a:rPr lang="en-US" baseline="0" dirty="0" smtClean="0"/>
              <a:t>?</a:t>
            </a:r>
          </a:p>
          <a:p>
            <a:pPr>
              <a:defRPr/>
            </a:pPr>
            <a:r>
              <a:rPr lang="en-US" baseline="0" dirty="0" smtClean="0"/>
              <a:t>(Percentage)</a:t>
            </a:r>
            <a:endParaRPr lang="en-US" dirty="0"/>
          </a:p>
        </c:rich>
      </c:tx>
      <c:layout>
        <c:manualLayout>
          <c:xMode val="edge"/>
          <c:yMode val="edge"/>
          <c:x val="0.12998743341412838"/>
          <c:y val="2.9038112522686024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Traditional Text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Very Satisfied </c:v>
                </c:pt>
                <c:pt idx="1">
                  <c:v>Somewhat Satisfied</c:v>
                </c:pt>
                <c:pt idx="2">
                  <c:v>Somewhat Dissatisfied</c:v>
                </c:pt>
                <c:pt idx="3">
                  <c:v>Very Dissatisfied</c:v>
                </c:pt>
              </c:strCache>
            </c:strRef>
          </c:cat>
          <c:val>
            <c:numRef>
              <c:f>Sheet1!$B$2:$B$5</c:f>
              <c:numCache>
                <c:formatCode>General</c:formatCode>
                <c:ptCount val="4"/>
                <c:pt idx="0">
                  <c:v>40</c:v>
                </c:pt>
                <c:pt idx="1">
                  <c:v>28</c:v>
                </c:pt>
                <c:pt idx="2">
                  <c:v>20</c:v>
                </c:pt>
                <c:pt idx="3">
                  <c:v>12</c:v>
                </c:pt>
              </c:numCache>
            </c:numRef>
          </c:val>
          <c:extLst>
            <c:ext xmlns:c16="http://schemas.microsoft.com/office/drawing/2014/chart" uri="{C3380CC4-5D6E-409C-BE32-E72D297353CC}">
              <c16:uniqueId val="{00000000-5017-44AC-99DD-B9D25BCFD65A}"/>
            </c:ext>
          </c:extLst>
        </c:ser>
        <c:ser>
          <c:idx val="1"/>
          <c:order val="1"/>
          <c:tx>
            <c:strRef>
              <c:f>Sheet1!$C$1</c:f>
              <c:strCache>
                <c:ptCount val="1"/>
                <c:pt idx="0">
                  <c:v>Open Text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Very Satisfied </c:v>
                </c:pt>
                <c:pt idx="1">
                  <c:v>Somewhat Satisfied</c:v>
                </c:pt>
                <c:pt idx="2">
                  <c:v>Somewhat Dissatisfied</c:v>
                </c:pt>
                <c:pt idx="3">
                  <c:v>Very Dissatisfied</c:v>
                </c:pt>
              </c:strCache>
            </c:strRef>
          </c:cat>
          <c:val>
            <c:numRef>
              <c:f>Sheet1!$C$2:$C$5</c:f>
              <c:numCache>
                <c:formatCode>General</c:formatCode>
                <c:ptCount val="4"/>
                <c:pt idx="0">
                  <c:v>43</c:v>
                </c:pt>
                <c:pt idx="1">
                  <c:v>35</c:v>
                </c:pt>
                <c:pt idx="2">
                  <c:v>8</c:v>
                </c:pt>
                <c:pt idx="3">
                  <c:v>14</c:v>
                </c:pt>
              </c:numCache>
            </c:numRef>
          </c:val>
          <c:extLst>
            <c:ext xmlns:c16="http://schemas.microsoft.com/office/drawing/2014/chart" uri="{C3380CC4-5D6E-409C-BE32-E72D297353CC}">
              <c16:uniqueId val="{00000001-5017-44AC-99DD-B9D25BCFD65A}"/>
            </c:ext>
          </c:extLst>
        </c:ser>
        <c:dLbls>
          <c:showLegendKey val="0"/>
          <c:showVal val="0"/>
          <c:showCatName val="0"/>
          <c:showSerName val="0"/>
          <c:showPercent val="0"/>
          <c:showBubbleSize val="0"/>
        </c:dLbls>
        <c:gapWidth val="219"/>
        <c:overlap val="-27"/>
        <c:axId val="643596728"/>
        <c:axId val="643597384"/>
      </c:barChart>
      <c:catAx>
        <c:axId val="643596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3597384"/>
        <c:crosses val="autoZero"/>
        <c:auto val="1"/>
        <c:lblAlgn val="ctr"/>
        <c:lblOffset val="100"/>
        <c:noMultiLvlLbl val="0"/>
      </c:catAx>
      <c:valAx>
        <c:axId val="643597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435967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What did</a:t>
            </a:r>
            <a:r>
              <a:rPr lang="en-US" baseline="0" dirty="0"/>
              <a:t> you most dislike about the text</a:t>
            </a:r>
            <a:r>
              <a:rPr lang="en-US" baseline="0" dirty="0" smtClean="0"/>
              <a:t>?</a:t>
            </a:r>
          </a:p>
          <a:p>
            <a:pPr>
              <a:defRPr/>
            </a:pPr>
            <a:r>
              <a:rPr lang="en-US" baseline="0" dirty="0" smtClean="0"/>
              <a:t>Percentage of Response</a:t>
            </a:r>
            <a:endParaRPr lang="en-US" dirty="0"/>
          </a:p>
        </c:rich>
      </c:tx>
      <c:layout>
        <c:manualLayout>
          <c:xMode val="edge"/>
          <c:yMode val="edge"/>
          <c:x val="0.20576010750448412"/>
          <c:y val="5.9339933789413539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4362187627511586E-2"/>
          <c:y val="0.19662897771480897"/>
          <c:w val="0.90322454577560385"/>
          <c:h val="0.48349866839457822"/>
        </c:manualLayout>
      </c:layout>
      <c:barChart>
        <c:barDir val="col"/>
        <c:grouping val="clustered"/>
        <c:varyColors val="0"/>
        <c:ser>
          <c:idx val="0"/>
          <c:order val="0"/>
          <c:tx>
            <c:strRef>
              <c:f>Sheet1!$B$1</c:f>
              <c:strCache>
                <c:ptCount val="1"/>
                <c:pt idx="0">
                  <c:v>Traditional Text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Cost</c:v>
                </c:pt>
                <c:pt idx="1">
                  <c:v>Use in Class</c:v>
                </c:pt>
                <c:pt idx="2">
                  <c:v>Clarity</c:v>
                </c:pt>
                <c:pt idx="3">
                  <c:v>Use of Graphics</c:v>
                </c:pt>
                <c:pt idx="4">
                  <c:v>Use of Examples</c:v>
                </c:pt>
                <c:pt idx="5">
                  <c:v>Accessbility</c:v>
                </c:pt>
              </c:strCache>
            </c:strRef>
          </c:cat>
          <c:val>
            <c:numRef>
              <c:f>Sheet1!$B$2:$B$7</c:f>
              <c:numCache>
                <c:formatCode>General</c:formatCode>
                <c:ptCount val="6"/>
                <c:pt idx="0">
                  <c:v>78</c:v>
                </c:pt>
                <c:pt idx="1">
                  <c:v>59</c:v>
                </c:pt>
                <c:pt idx="2">
                  <c:v>52</c:v>
                </c:pt>
                <c:pt idx="3">
                  <c:v>10</c:v>
                </c:pt>
                <c:pt idx="4">
                  <c:v>15</c:v>
                </c:pt>
                <c:pt idx="5">
                  <c:v>43</c:v>
                </c:pt>
              </c:numCache>
            </c:numRef>
          </c:val>
          <c:extLst>
            <c:ext xmlns:c16="http://schemas.microsoft.com/office/drawing/2014/chart" uri="{C3380CC4-5D6E-409C-BE32-E72D297353CC}">
              <c16:uniqueId val="{00000000-358C-4A62-8177-717A6DFD1C91}"/>
            </c:ext>
          </c:extLst>
        </c:ser>
        <c:ser>
          <c:idx val="1"/>
          <c:order val="1"/>
          <c:tx>
            <c:strRef>
              <c:f>Sheet1!$C$1</c:f>
              <c:strCache>
                <c:ptCount val="1"/>
                <c:pt idx="0">
                  <c:v>Open Text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Cost</c:v>
                </c:pt>
                <c:pt idx="1">
                  <c:v>Use in Class</c:v>
                </c:pt>
                <c:pt idx="2">
                  <c:v>Clarity</c:v>
                </c:pt>
                <c:pt idx="3">
                  <c:v>Use of Graphics</c:v>
                </c:pt>
                <c:pt idx="4">
                  <c:v>Use of Examples</c:v>
                </c:pt>
                <c:pt idx="5">
                  <c:v>Accessbility</c:v>
                </c:pt>
              </c:strCache>
            </c:strRef>
          </c:cat>
          <c:val>
            <c:numRef>
              <c:f>Sheet1!$C$2:$C$7</c:f>
              <c:numCache>
                <c:formatCode>General</c:formatCode>
                <c:ptCount val="6"/>
                <c:pt idx="0">
                  <c:v>17</c:v>
                </c:pt>
                <c:pt idx="1">
                  <c:v>47</c:v>
                </c:pt>
                <c:pt idx="2">
                  <c:v>54</c:v>
                </c:pt>
                <c:pt idx="3">
                  <c:v>8</c:v>
                </c:pt>
                <c:pt idx="4">
                  <c:v>25</c:v>
                </c:pt>
                <c:pt idx="5">
                  <c:v>9</c:v>
                </c:pt>
              </c:numCache>
            </c:numRef>
          </c:val>
          <c:extLst>
            <c:ext xmlns:c16="http://schemas.microsoft.com/office/drawing/2014/chart" uri="{C3380CC4-5D6E-409C-BE32-E72D297353CC}">
              <c16:uniqueId val="{00000001-358C-4A62-8177-717A6DFD1C91}"/>
            </c:ext>
          </c:extLst>
        </c:ser>
        <c:dLbls>
          <c:showLegendKey val="0"/>
          <c:showVal val="0"/>
          <c:showCatName val="0"/>
          <c:showSerName val="0"/>
          <c:showPercent val="0"/>
          <c:showBubbleSize val="0"/>
        </c:dLbls>
        <c:gapWidth val="219"/>
        <c:overlap val="-27"/>
        <c:axId val="641105432"/>
        <c:axId val="641102480"/>
      </c:barChart>
      <c:catAx>
        <c:axId val="641105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41102480"/>
        <c:crosses val="autoZero"/>
        <c:auto val="1"/>
        <c:lblAlgn val="ctr"/>
        <c:lblOffset val="100"/>
        <c:noMultiLvlLbl val="0"/>
      </c:catAx>
      <c:valAx>
        <c:axId val="64110248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41105432"/>
        <c:crosses val="autoZero"/>
        <c:crossBetween val="between"/>
      </c:valAx>
      <c:spPr>
        <a:noFill/>
        <a:ln>
          <a:noFill/>
        </a:ln>
        <a:effectLst/>
      </c:spPr>
    </c:plotArea>
    <c:legend>
      <c:legendPos val="b"/>
      <c:layout>
        <c:manualLayout>
          <c:xMode val="edge"/>
          <c:yMode val="edge"/>
          <c:x val="0.24455633882196978"/>
          <c:y val="0.82476553357225579"/>
          <c:w val="0.50544392090088519"/>
          <c:h val="6.46883903676162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Average Exam Scores SOC 204</a:t>
            </a:r>
            <a:endParaRPr lang="en-US" dirty="0"/>
          </a:p>
        </c:rich>
      </c:tx>
      <c:layout>
        <c:manualLayout>
          <c:xMode val="edge"/>
          <c:yMode val="edge"/>
          <c:x val="0.17305230786384632"/>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Traditiaonal Text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Exam 1</c:v>
                </c:pt>
                <c:pt idx="1">
                  <c:v>Exam 2</c:v>
                </c:pt>
              </c:strCache>
            </c:strRef>
          </c:cat>
          <c:val>
            <c:numRef>
              <c:f>Sheet1!$B$2:$B$3</c:f>
              <c:numCache>
                <c:formatCode>General</c:formatCode>
                <c:ptCount val="2"/>
                <c:pt idx="0">
                  <c:v>74</c:v>
                </c:pt>
                <c:pt idx="1">
                  <c:v>76</c:v>
                </c:pt>
              </c:numCache>
            </c:numRef>
          </c:val>
          <c:extLst>
            <c:ext xmlns:c16="http://schemas.microsoft.com/office/drawing/2014/chart" uri="{C3380CC4-5D6E-409C-BE32-E72D297353CC}">
              <c16:uniqueId val="{00000000-0E03-4331-8823-B050F4A60105}"/>
            </c:ext>
          </c:extLst>
        </c:ser>
        <c:ser>
          <c:idx val="1"/>
          <c:order val="1"/>
          <c:tx>
            <c:strRef>
              <c:f>Sheet1!$C$1</c:f>
              <c:strCache>
                <c:ptCount val="1"/>
                <c:pt idx="0">
                  <c:v>Open Text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Exam 1</c:v>
                </c:pt>
                <c:pt idx="1">
                  <c:v>Exam 2</c:v>
                </c:pt>
              </c:strCache>
            </c:strRef>
          </c:cat>
          <c:val>
            <c:numRef>
              <c:f>Sheet1!$C$2:$C$3</c:f>
              <c:numCache>
                <c:formatCode>General</c:formatCode>
                <c:ptCount val="2"/>
                <c:pt idx="0">
                  <c:v>76</c:v>
                </c:pt>
                <c:pt idx="1">
                  <c:v>81</c:v>
                </c:pt>
              </c:numCache>
            </c:numRef>
          </c:val>
          <c:extLst>
            <c:ext xmlns:c16="http://schemas.microsoft.com/office/drawing/2014/chart" uri="{C3380CC4-5D6E-409C-BE32-E72D297353CC}">
              <c16:uniqueId val="{00000001-0E03-4331-8823-B050F4A60105}"/>
            </c:ext>
          </c:extLst>
        </c:ser>
        <c:dLbls>
          <c:showLegendKey val="0"/>
          <c:showVal val="0"/>
          <c:showCatName val="0"/>
          <c:showSerName val="0"/>
          <c:showPercent val="0"/>
          <c:showBubbleSize val="0"/>
        </c:dLbls>
        <c:gapWidth val="219"/>
        <c:overlap val="-27"/>
        <c:axId val="641098872"/>
        <c:axId val="641099200"/>
      </c:barChart>
      <c:catAx>
        <c:axId val="641098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41099200"/>
        <c:crosses val="autoZero"/>
        <c:auto val="1"/>
        <c:lblAlgn val="ctr"/>
        <c:lblOffset val="100"/>
        <c:noMultiLvlLbl val="0"/>
      </c:catAx>
      <c:valAx>
        <c:axId val="641099200"/>
        <c:scaling>
          <c:orientation val="minMax"/>
          <c:max val="100"/>
          <c:min val="5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410988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Percent</a:t>
            </a:r>
            <a:r>
              <a:rPr lang="en-US" baseline="0" dirty="0" smtClean="0"/>
              <a:t> Correct on Exam Questions by Type</a:t>
            </a:r>
            <a:endParaRPr lang="en-US" dirty="0"/>
          </a:p>
        </c:rich>
      </c:tx>
      <c:layout>
        <c:manualLayout>
          <c:xMode val="edge"/>
          <c:yMode val="edge"/>
          <c:x val="0.10785135710183397"/>
          <c:y val="3.8680607523104049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Traditonal Text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Text Only Questions</c:v>
                </c:pt>
                <c:pt idx="1">
                  <c:v>Other Reading Questions</c:v>
                </c:pt>
              </c:strCache>
            </c:strRef>
          </c:cat>
          <c:val>
            <c:numRef>
              <c:f>Sheet1!$B$2:$B$3</c:f>
              <c:numCache>
                <c:formatCode>General</c:formatCode>
                <c:ptCount val="2"/>
                <c:pt idx="0">
                  <c:v>40</c:v>
                </c:pt>
                <c:pt idx="1">
                  <c:v>75</c:v>
                </c:pt>
              </c:numCache>
            </c:numRef>
          </c:val>
          <c:extLst>
            <c:ext xmlns:c16="http://schemas.microsoft.com/office/drawing/2014/chart" uri="{C3380CC4-5D6E-409C-BE32-E72D297353CC}">
              <c16:uniqueId val="{00000000-5983-4E75-BC26-9058F863042B}"/>
            </c:ext>
          </c:extLst>
        </c:ser>
        <c:ser>
          <c:idx val="1"/>
          <c:order val="1"/>
          <c:tx>
            <c:strRef>
              <c:f>Sheet1!$C$1</c:f>
              <c:strCache>
                <c:ptCount val="1"/>
                <c:pt idx="0">
                  <c:v>Open Text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Text Only Questions</c:v>
                </c:pt>
                <c:pt idx="1">
                  <c:v>Other Reading Questions</c:v>
                </c:pt>
              </c:strCache>
            </c:strRef>
          </c:cat>
          <c:val>
            <c:numRef>
              <c:f>Sheet1!$C$2:$C$3</c:f>
              <c:numCache>
                <c:formatCode>General</c:formatCode>
                <c:ptCount val="2"/>
                <c:pt idx="0">
                  <c:v>65</c:v>
                </c:pt>
                <c:pt idx="1">
                  <c:v>72</c:v>
                </c:pt>
              </c:numCache>
            </c:numRef>
          </c:val>
          <c:extLst>
            <c:ext xmlns:c16="http://schemas.microsoft.com/office/drawing/2014/chart" uri="{C3380CC4-5D6E-409C-BE32-E72D297353CC}">
              <c16:uniqueId val="{00000001-5983-4E75-BC26-9058F863042B}"/>
            </c:ext>
          </c:extLst>
        </c:ser>
        <c:dLbls>
          <c:showLegendKey val="0"/>
          <c:showVal val="0"/>
          <c:showCatName val="0"/>
          <c:showSerName val="0"/>
          <c:showPercent val="0"/>
          <c:showBubbleSize val="0"/>
        </c:dLbls>
        <c:gapWidth val="219"/>
        <c:axId val="501340056"/>
        <c:axId val="501339400"/>
      </c:barChart>
      <c:catAx>
        <c:axId val="501340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01339400"/>
        <c:crosses val="autoZero"/>
        <c:auto val="1"/>
        <c:lblAlgn val="ctr"/>
        <c:lblOffset val="100"/>
        <c:noMultiLvlLbl val="0"/>
      </c:catAx>
      <c:valAx>
        <c:axId val="501339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13400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4FE7945-4A1A-4B7E-AB68-B6DA2E5C32EA}" type="datetimeFigureOut">
              <a:rPr lang="en-US" smtClean="0"/>
              <a:t>2/27/2019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3C7B34F-655F-43AC-B9C5-4A7C8994682C}" type="slidenum">
              <a:rPr lang="en-US" smtClean="0"/>
              <a:t>‹#›</a:t>
            </a:fld>
            <a:endParaRPr lang="en-US"/>
          </a:p>
        </p:txBody>
      </p:sp>
    </p:spTree>
    <p:extLst>
      <p:ext uri="{BB962C8B-B14F-4D97-AF65-F5344CB8AC3E}">
        <p14:creationId xmlns:p14="http://schemas.microsoft.com/office/powerpoint/2010/main" val="4106767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07535FD-97B6-49EA-A17C-CCC63A66EAEE}" type="datetimeFigureOut">
              <a:rPr lang="en-US" smtClean="0"/>
              <a:t>2/27/2019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0FD448FB-3F78-40E4-A9A8-742DC143D076}" type="slidenum">
              <a:rPr lang="en-US" smtClean="0"/>
              <a:t>‹#›</a:t>
            </a:fld>
            <a:endParaRPr lang="en-US"/>
          </a:p>
        </p:txBody>
      </p:sp>
    </p:spTree>
    <p:extLst>
      <p:ext uri="{BB962C8B-B14F-4D97-AF65-F5344CB8AC3E}">
        <p14:creationId xmlns:p14="http://schemas.microsoft.com/office/powerpoint/2010/main" val="4024017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538F4B82-58F3-41E6-BE19-8FB20921F267}" type="datetime1">
              <a:rPr lang="en-US" smtClean="0"/>
              <a:t>2/27/2019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2296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F5F976-4E79-4DCC-9C24-964F853130EA}" type="datetime1">
              <a:rPr lang="en-US" smtClean="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44465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EC0BBE5-DDD2-49DB-9266-29A1F95CA2A7}" type="datetime1">
              <a:rPr lang="en-US" smtClean="0"/>
              <a:t>2/27/2019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0118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7E4394-F33C-48F4-A976-893BD1D8DF81}" type="datetime1">
              <a:rPr lang="en-US" smtClean="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36875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DEBF5B60-0447-461E-8F47-D8392D0606CE}" type="datetime1">
              <a:rPr lang="en-US" smtClean="0"/>
              <a:t>2/27/2019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92337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C84CD3BB-3043-4580-A01D-94005755BFB2}" type="datetime1">
              <a:rPr lang="en-US" smtClean="0"/>
              <a:t>2/27/2019</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49120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CF1C2EB3-25FF-424F-A773-900ED9F4823E}" type="datetime1">
              <a:rPr lang="en-US" smtClean="0"/>
              <a:t>2/27/2019</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4258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EC1ED7-4221-467F-BDF7-28D9B9800A26}" type="datetime1">
              <a:rPr lang="en-US" smtClean="0"/>
              <a:t>2/27/2019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70322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884600EF-3407-4E70-8A38-D74C24D3DDCA}" type="datetime1">
              <a:rPr lang="en-US" smtClean="0"/>
              <a:t>2/27/2019</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75198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90DB15F-590F-4D94-AE62-15A1384E5591}" type="datetime1">
              <a:rPr lang="en-US" smtClean="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6501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84930BD1-FEBD-4C45-91C6-257EF71607DA}" type="datetime1">
              <a:rPr lang="en-US" smtClean="0"/>
              <a:t>2/27/2019</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18455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5E0842F-84FD-459A-93B5-5157C8694AC4}" type="datetime1">
              <a:rPr lang="en-US" smtClean="0"/>
              <a:t>2/27/2019</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706556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jolt.merlot.org/vol9no1/lindshield_0313.htm" TargetMode="External"/><Relationship Id="rId2" Type="http://schemas.openxmlformats.org/officeDocument/2006/relationships/hyperlink" Target="https://doi.org/10.1080/87567555.2010.509376"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F68D903-F26B-46F9-911C-92FEC6A69E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9">
            <a:extLst>
              <a:ext uri="{FF2B5EF4-FFF2-40B4-BE49-F238E27FC236}">
                <a16:creationId xmlns:a16="http://schemas.microsoft.com/office/drawing/2014/main" id="{88E6E148-E023-4954-86E3-30141DFB567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a:noFill/>
        </p:grpSpPr>
        <p:sp>
          <p:nvSpPr>
            <p:cNvPr id="11" name="Freeform 5">
              <a:extLst>
                <a:ext uri="{FF2B5EF4-FFF2-40B4-BE49-F238E27FC236}">
                  <a16:creationId xmlns:a16="http://schemas.microsoft.com/office/drawing/2014/main" id="{0D3F982F-CC17-4661-8EAF-7BC5E6735A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17000"/>
                </a:schemeClr>
              </a:solidFill>
              <a:prstDash val="solid"/>
              <a:miter lim="800000"/>
              <a:headEnd/>
              <a:tailEnd/>
            </a:ln>
            <a:extLst/>
          </p:spPr>
        </p:sp>
        <p:sp>
          <p:nvSpPr>
            <p:cNvPr id="12" name="Freeform 6">
              <a:extLst>
                <a:ext uri="{FF2B5EF4-FFF2-40B4-BE49-F238E27FC236}">
                  <a16:creationId xmlns:a16="http://schemas.microsoft.com/office/drawing/2014/main" id="{90D37B37-763F-44D7-AEBC-44893638DA3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p:spPr>
        </p:sp>
        <p:sp>
          <p:nvSpPr>
            <p:cNvPr id="13" name="Freeform 7">
              <a:extLst>
                <a:ext uri="{FF2B5EF4-FFF2-40B4-BE49-F238E27FC236}">
                  <a16:creationId xmlns:a16="http://schemas.microsoft.com/office/drawing/2014/main" id="{37E4608D-34B6-48E2-8243-67D04B36F50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18000"/>
                </a:schemeClr>
              </a:solidFill>
              <a:prstDash val="dash"/>
              <a:miter lim="800000"/>
              <a:headEnd/>
              <a:tailEnd/>
            </a:ln>
            <a:extLst/>
          </p:spPr>
        </p:sp>
        <p:sp>
          <p:nvSpPr>
            <p:cNvPr id="14" name="Freeform 8">
              <a:extLst>
                <a:ext uri="{FF2B5EF4-FFF2-40B4-BE49-F238E27FC236}">
                  <a16:creationId xmlns:a16="http://schemas.microsoft.com/office/drawing/2014/main" id="{F40C4AC8-50E7-49B1-8864-2CE86670107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15000"/>
                </a:schemeClr>
              </a:solidFill>
              <a:prstDash val="solid"/>
              <a:miter lim="800000"/>
              <a:headEnd/>
              <a:tailEnd/>
            </a:ln>
            <a:extLst/>
          </p:spPr>
        </p:sp>
        <p:sp>
          <p:nvSpPr>
            <p:cNvPr id="15" name="Freeform 9">
              <a:extLst>
                <a:ext uri="{FF2B5EF4-FFF2-40B4-BE49-F238E27FC236}">
                  <a16:creationId xmlns:a16="http://schemas.microsoft.com/office/drawing/2014/main" id="{8B74515D-097E-4D6D-9614-3EE424776FA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15000"/>
                </a:schemeClr>
              </a:solidFill>
              <a:prstDash val="solid"/>
              <a:miter lim="800000"/>
              <a:headEnd/>
              <a:tailEnd/>
            </a:ln>
            <a:extLst/>
          </p:spPr>
        </p:sp>
        <p:sp>
          <p:nvSpPr>
            <p:cNvPr id="16" name="Freeform 10">
              <a:extLst>
                <a:ext uri="{FF2B5EF4-FFF2-40B4-BE49-F238E27FC236}">
                  <a16:creationId xmlns:a16="http://schemas.microsoft.com/office/drawing/2014/main" id="{B01B715E-8AF8-4069-AFF6-C4731F0C3B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14000"/>
                </a:schemeClr>
              </a:solidFill>
              <a:prstDash val="solid"/>
              <a:miter lim="800000"/>
              <a:headEnd/>
              <a:tailEnd/>
            </a:ln>
            <a:extLst/>
          </p:spPr>
        </p:sp>
        <p:sp>
          <p:nvSpPr>
            <p:cNvPr id="17" name="Freeform 11">
              <a:extLst>
                <a:ext uri="{FF2B5EF4-FFF2-40B4-BE49-F238E27FC236}">
                  <a16:creationId xmlns:a16="http://schemas.microsoft.com/office/drawing/2014/main" id="{E1E01D11-2228-4016-AD29-65D1C6DB26A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13000"/>
                </a:schemeClr>
              </a:solidFill>
              <a:prstDash val="solid"/>
              <a:miter lim="800000"/>
              <a:headEnd/>
              <a:tailEnd/>
            </a:ln>
            <a:extLst/>
          </p:spPr>
        </p:sp>
        <p:sp>
          <p:nvSpPr>
            <p:cNvPr id="18" name="Freeform 12">
              <a:extLst>
                <a:ext uri="{FF2B5EF4-FFF2-40B4-BE49-F238E27FC236}">
                  <a16:creationId xmlns:a16="http://schemas.microsoft.com/office/drawing/2014/main" id="{1459FE25-5A43-4BCE-B99B-4F40DE8A4F6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13000"/>
                </a:schemeClr>
              </a:solidFill>
              <a:prstDash val="solid"/>
              <a:miter lim="800000"/>
              <a:headEnd/>
              <a:tailEnd/>
            </a:ln>
            <a:extLst/>
          </p:spPr>
        </p:sp>
        <p:sp>
          <p:nvSpPr>
            <p:cNvPr id="19" name="Freeform 13">
              <a:extLst>
                <a:ext uri="{FF2B5EF4-FFF2-40B4-BE49-F238E27FC236}">
                  <a16:creationId xmlns:a16="http://schemas.microsoft.com/office/drawing/2014/main" id="{3B23074C-316F-47BD-8C6B-EC2FF4952F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12000"/>
                </a:schemeClr>
              </a:solidFill>
              <a:prstDash val="dash"/>
              <a:miter lim="800000"/>
              <a:headEnd/>
              <a:tailEnd/>
            </a:ln>
            <a:extLst/>
          </p:spPr>
        </p:sp>
        <p:sp>
          <p:nvSpPr>
            <p:cNvPr id="20" name="Freeform 14">
              <a:extLst>
                <a:ext uri="{FF2B5EF4-FFF2-40B4-BE49-F238E27FC236}">
                  <a16:creationId xmlns:a16="http://schemas.microsoft.com/office/drawing/2014/main" id="{A8080108-D92A-4D64-AFA7-DCCBAF6690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12000"/>
                </a:schemeClr>
              </a:solidFill>
              <a:prstDash val="dash"/>
              <a:miter lim="800000"/>
              <a:headEnd/>
              <a:tailEnd/>
            </a:ln>
            <a:extLst/>
          </p:spPr>
        </p:sp>
        <p:sp>
          <p:nvSpPr>
            <p:cNvPr id="21" name="Freeform 15">
              <a:extLst>
                <a:ext uri="{FF2B5EF4-FFF2-40B4-BE49-F238E27FC236}">
                  <a16:creationId xmlns:a16="http://schemas.microsoft.com/office/drawing/2014/main" id="{4CDA9133-E392-4602-8F72-342B0F2B150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12000"/>
                </a:schemeClr>
              </a:solidFill>
              <a:prstDash val="dashDot"/>
              <a:miter lim="800000"/>
              <a:headEnd/>
              <a:tailEnd/>
            </a:ln>
            <a:extLst/>
          </p:spPr>
        </p:sp>
        <p:sp>
          <p:nvSpPr>
            <p:cNvPr id="22" name="Freeform 16">
              <a:extLst>
                <a:ext uri="{FF2B5EF4-FFF2-40B4-BE49-F238E27FC236}">
                  <a16:creationId xmlns:a16="http://schemas.microsoft.com/office/drawing/2014/main" id="{41574FAC-64B1-48BF-9962-5F1D6F2931F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12000"/>
                </a:schemeClr>
              </a:solidFill>
              <a:prstDash val="dashDot"/>
              <a:miter lim="800000"/>
              <a:headEnd/>
              <a:tailEnd/>
            </a:ln>
            <a:extLst/>
          </p:spPr>
        </p:sp>
        <p:sp>
          <p:nvSpPr>
            <p:cNvPr id="23" name="Freeform 17">
              <a:extLst>
                <a:ext uri="{FF2B5EF4-FFF2-40B4-BE49-F238E27FC236}">
                  <a16:creationId xmlns:a16="http://schemas.microsoft.com/office/drawing/2014/main" id="{3C0763C8-12E2-42A2-96FE-5731CDF293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12000"/>
                </a:schemeClr>
              </a:solidFill>
              <a:prstDash val="solid"/>
              <a:miter lim="800000"/>
              <a:headEnd/>
              <a:tailEnd/>
            </a:ln>
            <a:extLst/>
          </p:spPr>
        </p:sp>
        <p:sp>
          <p:nvSpPr>
            <p:cNvPr id="24" name="Freeform 18">
              <a:extLst>
                <a:ext uri="{FF2B5EF4-FFF2-40B4-BE49-F238E27FC236}">
                  <a16:creationId xmlns:a16="http://schemas.microsoft.com/office/drawing/2014/main" id="{FA456C9D-7219-467B-B2AD-D5789A7D24E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12000"/>
                </a:schemeClr>
              </a:solidFill>
              <a:prstDash val="solid"/>
              <a:miter lim="800000"/>
              <a:headEnd/>
              <a:tailEnd/>
            </a:ln>
            <a:extLst/>
          </p:spPr>
        </p:sp>
        <p:sp>
          <p:nvSpPr>
            <p:cNvPr id="25" name="Freeform 19">
              <a:extLst>
                <a:ext uri="{FF2B5EF4-FFF2-40B4-BE49-F238E27FC236}">
                  <a16:creationId xmlns:a16="http://schemas.microsoft.com/office/drawing/2014/main" id="{77284864-DE74-4A45-AD93-F630350402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11000"/>
                </a:schemeClr>
              </a:solidFill>
              <a:prstDash val="solid"/>
              <a:miter lim="800000"/>
              <a:headEnd/>
              <a:tailEnd/>
            </a:ln>
            <a:extLst/>
          </p:spPr>
        </p:sp>
        <p:sp>
          <p:nvSpPr>
            <p:cNvPr id="26" name="Freeform 20">
              <a:extLst>
                <a:ext uri="{FF2B5EF4-FFF2-40B4-BE49-F238E27FC236}">
                  <a16:creationId xmlns:a16="http://schemas.microsoft.com/office/drawing/2014/main" id="{2ECA1844-43F9-45F6-B52D-4854DBC48E6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11000"/>
                </a:schemeClr>
              </a:solidFill>
              <a:prstDash val="solid"/>
              <a:miter lim="800000"/>
              <a:headEnd/>
              <a:tailEnd/>
            </a:ln>
            <a:extLst/>
          </p:spPr>
        </p:sp>
        <p:sp>
          <p:nvSpPr>
            <p:cNvPr id="27" name="Freeform 21">
              <a:extLst>
                <a:ext uri="{FF2B5EF4-FFF2-40B4-BE49-F238E27FC236}">
                  <a16:creationId xmlns:a16="http://schemas.microsoft.com/office/drawing/2014/main" id="{F9ECEA64-1836-4323-A0A3-D4F8291120F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10000"/>
                </a:schemeClr>
              </a:solidFill>
              <a:prstDash val="solid"/>
              <a:miter lim="800000"/>
              <a:headEnd/>
              <a:tailEnd/>
            </a:ln>
            <a:extLst/>
          </p:spPr>
        </p:sp>
        <p:sp>
          <p:nvSpPr>
            <p:cNvPr id="28" name="Freeform 22">
              <a:extLst>
                <a:ext uri="{FF2B5EF4-FFF2-40B4-BE49-F238E27FC236}">
                  <a16:creationId xmlns:a16="http://schemas.microsoft.com/office/drawing/2014/main" id="{950F914B-7F44-4D5A-97BB-4BE453F4A4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10000"/>
                </a:schemeClr>
              </a:solidFill>
              <a:prstDash val="dash"/>
              <a:miter lim="800000"/>
              <a:headEnd/>
              <a:tailEnd/>
            </a:ln>
            <a:extLst/>
          </p:spPr>
        </p:sp>
        <p:sp>
          <p:nvSpPr>
            <p:cNvPr id="29" name="Freeform 23">
              <a:extLst>
                <a:ext uri="{FF2B5EF4-FFF2-40B4-BE49-F238E27FC236}">
                  <a16:creationId xmlns:a16="http://schemas.microsoft.com/office/drawing/2014/main" id="{A3EFB651-6736-424B-995D-48C4B0E558E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10000"/>
                </a:schemeClr>
              </a:solidFill>
              <a:prstDash val="solid"/>
              <a:miter lim="800000"/>
              <a:headEnd/>
              <a:tailEnd/>
            </a:ln>
            <a:extLst/>
          </p:spPr>
        </p:sp>
      </p:grpSp>
      <p:grpSp>
        <p:nvGrpSpPr>
          <p:cNvPr id="7" name="Group 30">
            <a:extLst>
              <a:ext uri="{FF2B5EF4-FFF2-40B4-BE49-F238E27FC236}">
                <a16:creationId xmlns:a16="http://schemas.microsoft.com/office/drawing/2014/main" id="{1FB4E014-64CE-4D11-A129-94A1893FA66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2" name="Rectangle 31">
              <a:extLst>
                <a:ext uri="{FF2B5EF4-FFF2-40B4-BE49-F238E27FC236}">
                  <a16:creationId xmlns:a16="http://schemas.microsoft.com/office/drawing/2014/main" id="{DFBDC1C1-8061-451F-8181-9F040264533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Isosceles Triangle 32">
              <a:extLst>
                <a:ext uri="{FF2B5EF4-FFF2-40B4-BE49-F238E27FC236}">
                  <a16:creationId xmlns:a16="http://schemas.microsoft.com/office/drawing/2014/main" id="{C35F105D-10BD-4664-8966-82DC761720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a16="http://schemas.microsoft.com/office/drawing/2014/main" id="{6C9E557E-56E2-4C47-BB57-B5D2A4FB30B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70752FD7-76EF-4EBF-8807-5A08A9C8EA09}"/>
              </a:ext>
            </a:extLst>
          </p:cNvPr>
          <p:cNvSpPr>
            <a:spLocks noGrp="1"/>
          </p:cNvSpPr>
          <p:nvPr>
            <p:ph type="ctrTitle"/>
          </p:nvPr>
        </p:nvSpPr>
        <p:spPr>
          <a:xfrm>
            <a:off x="1775092" y="1722700"/>
            <a:ext cx="8679915" cy="1748729"/>
          </a:xfrm>
        </p:spPr>
        <p:txBody>
          <a:bodyPr>
            <a:normAutofit/>
          </a:bodyPr>
          <a:lstStyle/>
          <a:p>
            <a:r>
              <a:rPr lang="tr-TR" sz="4200" dirty="0">
                <a:cs typeface="Calibri Light"/>
              </a:rPr>
              <a:t>Introducing OER in Sociology: A </a:t>
            </a:r>
            <a:r>
              <a:rPr lang="en-US" sz="4200" dirty="0">
                <a:cs typeface="Calibri Light"/>
              </a:rPr>
              <a:t>P</a:t>
            </a:r>
            <a:r>
              <a:rPr lang="tr-TR" sz="4200" dirty="0">
                <a:cs typeface="Calibri Light"/>
              </a:rPr>
              <a:t>re and </a:t>
            </a:r>
            <a:r>
              <a:rPr lang="en-US" sz="4200" dirty="0">
                <a:cs typeface="Calibri Light"/>
              </a:rPr>
              <a:t>P</a:t>
            </a:r>
            <a:r>
              <a:rPr lang="tr-TR" sz="4200" dirty="0">
                <a:cs typeface="Calibri Light"/>
              </a:rPr>
              <a:t>ost test of </a:t>
            </a:r>
            <a:r>
              <a:rPr lang="en-US" sz="4200" dirty="0">
                <a:cs typeface="Calibri Light"/>
              </a:rPr>
              <a:t>S</a:t>
            </a:r>
            <a:r>
              <a:rPr lang="tr-TR" sz="4200" dirty="0">
                <a:cs typeface="Calibri Light"/>
              </a:rPr>
              <a:t>tudent </a:t>
            </a:r>
            <a:r>
              <a:rPr lang="en-US" sz="4200" dirty="0">
                <a:cs typeface="Calibri Light"/>
              </a:rPr>
              <a:t>T</a:t>
            </a:r>
            <a:r>
              <a:rPr lang="tr-TR" sz="4200" dirty="0">
                <a:cs typeface="Calibri Light"/>
              </a:rPr>
              <a:t>extbook </a:t>
            </a:r>
            <a:r>
              <a:rPr lang="en-US" sz="4200" dirty="0">
                <a:cs typeface="Calibri Light"/>
              </a:rPr>
              <a:t>U</a:t>
            </a:r>
            <a:r>
              <a:rPr lang="tr-TR" sz="4200" dirty="0">
                <a:cs typeface="Calibri Light"/>
              </a:rPr>
              <a:t>sage</a:t>
            </a:r>
            <a:endParaRPr lang="tr-TR" sz="4200" dirty="0"/>
          </a:p>
        </p:txBody>
      </p:sp>
      <p:sp>
        <p:nvSpPr>
          <p:cNvPr id="3" name="Subtitle 2">
            <a:extLst>
              <a:ext uri="{FF2B5EF4-FFF2-40B4-BE49-F238E27FC236}">
                <a16:creationId xmlns:a16="http://schemas.microsoft.com/office/drawing/2014/main" id="{F4C8D8C1-1062-49B2-BB56-D9F8E5DA6EB6}"/>
              </a:ext>
            </a:extLst>
          </p:cNvPr>
          <p:cNvSpPr>
            <a:spLocks noGrp="1"/>
          </p:cNvSpPr>
          <p:nvPr>
            <p:ph type="subTitle" idx="1"/>
          </p:nvPr>
        </p:nvSpPr>
        <p:spPr>
          <a:xfrm>
            <a:off x="1770083" y="3679431"/>
            <a:ext cx="8673427" cy="1511512"/>
          </a:xfrm>
        </p:spPr>
        <p:txBody>
          <a:bodyPr vert="horz" lIns="91440" tIns="0" rIns="91440" bIns="45720" rtlCol="0">
            <a:normAutofit/>
          </a:bodyPr>
          <a:lstStyle/>
          <a:p>
            <a:r>
              <a:rPr lang="tr-TR" dirty="0"/>
              <a:t>Open Educational Resource Day </a:t>
            </a:r>
            <a:endParaRPr lang="en-US" dirty="0"/>
          </a:p>
          <a:p>
            <a:r>
              <a:rPr lang="tr-TR" dirty="0"/>
              <a:t>Oregon Tech</a:t>
            </a:r>
          </a:p>
          <a:p>
            <a:r>
              <a:rPr lang="en-US" dirty="0" smtClean="0"/>
              <a:t>February </a:t>
            </a:r>
            <a:r>
              <a:rPr lang="tr-TR" dirty="0" smtClean="0"/>
              <a:t>26th</a:t>
            </a:r>
            <a:r>
              <a:rPr lang="en-US" dirty="0" smtClean="0"/>
              <a:t>,</a:t>
            </a:r>
            <a:r>
              <a:rPr lang="tr-TR" dirty="0" smtClean="0"/>
              <a:t> 2019</a:t>
            </a:r>
            <a:endParaRPr lang="en-US" dirty="0" smtClean="0"/>
          </a:p>
        </p:txBody>
      </p:sp>
      <p:sp>
        <p:nvSpPr>
          <p:cNvPr id="4" name="Slide Number Placeholder 3"/>
          <p:cNvSpPr>
            <a:spLocks noGrp="1"/>
          </p:cNvSpPr>
          <p:nvPr>
            <p:ph type="sldNum" sz="quarter" idx="12"/>
          </p:nvPr>
        </p:nvSpPr>
        <p:spPr/>
        <p:txBody>
          <a:bodyPr/>
          <a:lstStyle/>
          <a:p>
            <a:fld id="{6D22F896-40B5-4ADD-8801-0D06FADFA095}" type="slidenum">
              <a:rPr lang="en-US" smtClean="0"/>
              <a:t>1</a:t>
            </a:fld>
            <a:endParaRPr lang="en-US" dirty="0"/>
          </a:p>
        </p:txBody>
      </p:sp>
      <p:sp>
        <p:nvSpPr>
          <p:cNvPr id="8" name="TextBox 7"/>
          <p:cNvSpPr txBox="1"/>
          <p:nvPr/>
        </p:nvSpPr>
        <p:spPr>
          <a:xfrm>
            <a:off x="3810000" y="5657822"/>
            <a:ext cx="4597282" cy="1200179"/>
          </a:xfrm>
          <a:prstGeom prst="rect">
            <a:avLst/>
          </a:prstGeom>
          <a:noFill/>
        </p:spPr>
        <p:txBody>
          <a:bodyPr wrap="square" rtlCol="0">
            <a:spAutoFit/>
          </a:bodyPr>
          <a:lstStyle/>
          <a:p>
            <a:pPr algn="ctr"/>
            <a:r>
              <a:rPr lang="en-US" dirty="0"/>
              <a:t>Kyle Chapman, PhD</a:t>
            </a:r>
          </a:p>
          <a:p>
            <a:pPr algn="ctr"/>
            <a:r>
              <a:rPr lang="en-US" dirty="0"/>
              <a:t>Department of Humanities and Social Sciences</a:t>
            </a:r>
            <a:endParaRPr lang="tr-TR" dirty="0"/>
          </a:p>
          <a:p>
            <a:pPr algn="ctr"/>
            <a:endParaRPr lang="en-US" dirty="0"/>
          </a:p>
        </p:txBody>
      </p:sp>
    </p:spTree>
    <p:extLst>
      <p:ext uri="{BB962C8B-B14F-4D97-AF65-F5344CB8AC3E}">
        <p14:creationId xmlns:p14="http://schemas.microsoft.com/office/powerpoint/2010/main" val="426286841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63E064-4BA2-46F2-9424-8B658E32B633}"/>
              </a:ext>
            </a:extLst>
          </p:cNvPr>
          <p:cNvSpPr txBox="1"/>
          <p:nvPr/>
        </p:nvSpPr>
        <p:spPr>
          <a:xfrm>
            <a:off x="487272" y="3835196"/>
            <a:ext cx="11208541" cy="341632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References</a:t>
            </a:r>
          </a:p>
          <a:p>
            <a:endParaRPr lang="en-US" dirty="0"/>
          </a:p>
          <a:p>
            <a:r>
              <a:rPr lang="en-US" dirty="0"/>
              <a:t>1. Thomas Berry, Lori Cook, Nancy Hill &amp; Kevin Stevens (2010) An Exploratory Analysis of Textbook Usage and Study Habits: Misperceptions and Barriers to Success, </a:t>
            </a:r>
            <a:r>
              <a:rPr lang="en-US" i="1" dirty="0"/>
              <a:t>College Teaching</a:t>
            </a:r>
            <a:r>
              <a:rPr lang="en-US" dirty="0"/>
              <a:t>, 59:1, 31-39, DOI: </a:t>
            </a:r>
            <a:r>
              <a:rPr lang="en-US" dirty="0">
                <a:hlinkClick r:id="rId2"/>
              </a:rPr>
              <a:t>10.1080/87567555.2010.509376</a:t>
            </a:r>
            <a:r>
              <a:rPr lang="en-US" dirty="0"/>
              <a:t> </a:t>
            </a:r>
          </a:p>
          <a:p>
            <a:endParaRPr lang="en-US" dirty="0"/>
          </a:p>
          <a:p>
            <a:r>
              <a:rPr lang="en-US" dirty="0"/>
              <a:t>2. Brian </a:t>
            </a:r>
            <a:r>
              <a:rPr lang="en-US" dirty="0" err="1"/>
              <a:t>Lindshield</a:t>
            </a:r>
            <a:r>
              <a:rPr lang="en-US" dirty="0"/>
              <a:t> &amp; </a:t>
            </a:r>
            <a:r>
              <a:rPr lang="en-US" dirty="0" err="1"/>
              <a:t>Koushik</a:t>
            </a:r>
            <a:r>
              <a:rPr lang="en-US" dirty="0"/>
              <a:t> </a:t>
            </a:r>
            <a:r>
              <a:rPr lang="en-US" dirty="0" err="1"/>
              <a:t>Adhikari</a:t>
            </a:r>
            <a:r>
              <a:rPr lang="en-US" dirty="0"/>
              <a:t>. (2013). Online and Campus College Students like using an Open Education Resource Instead of a Traditional Textbook. </a:t>
            </a:r>
            <a:r>
              <a:rPr lang="en-US" i="1" dirty="0"/>
              <a:t>Journal of Online Learning and Teaching</a:t>
            </a:r>
            <a:r>
              <a:rPr lang="en-US" dirty="0"/>
              <a:t>, 9:1, 26-38, </a:t>
            </a:r>
            <a:r>
              <a:rPr lang="en-US" dirty="0">
                <a:hlinkClick r:id="rId3"/>
              </a:rPr>
              <a:t>http://jolt.merlot.org/vol9no1/lindshield_0313.htm</a:t>
            </a:r>
            <a:r>
              <a:rPr lang="en-US" dirty="0"/>
              <a:t> </a:t>
            </a:r>
          </a:p>
          <a:p>
            <a:endParaRPr lang="en-US" dirty="0"/>
          </a:p>
          <a:p>
            <a:endParaRPr lang="en-US" dirty="0"/>
          </a:p>
          <a:p>
            <a:endParaRPr lang="en-US" dirty="0"/>
          </a:p>
        </p:txBody>
      </p:sp>
      <p:sp>
        <p:nvSpPr>
          <p:cNvPr id="3" name="TextBox 2"/>
          <p:cNvSpPr txBox="1"/>
          <p:nvPr/>
        </p:nvSpPr>
        <p:spPr>
          <a:xfrm>
            <a:off x="618434" y="855920"/>
            <a:ext cx="10946218" cy="2246769"/>
          </a:xfrm>
          <a:prstGeom prst="rect">
            <a:avLst/>
          </a:prstGeom>
          <a:noFill/>
        </p:spPr>
        <p:txBody>
          <a:bodyPr wrap="square" rtlCol="0">
            <a:spAutoFit/>
          </a:bodyPr>
          <a:lstStyle/>
          <a:p>
            <a:r>
              <a:rPr lang="en-US" sz="2800" dirty="0"/>
              <a:t>Special thanks to the OER </a:t>
            </a:r>
            <a:r>
              <a:rPr lang="en-US" sz="2800" dirty="0" smtClean="0"/>
              <a:t>Committee </a:t>
            </a:r>
            <a:r>
              <a:rPr lang="en-US" sz="2800" dirty="0"/>
              <a:t>at Oregon Tech for funding of this project.</a:t>
            </a:r>
          </a:p>
          <a:p>
            <a:endParaRPr lang="en-US" sz="2800" dirty="0"/>
          </a:p>
          <a:p>
            <a:endParaRPr lang="en-US" sz="2800" dirty="0"/>
          </a:p>
          <a:p>
            <a:r>
              <a:rPr lang="en-US" sz="2800" dirty="0"/>
              <a:t>Any questions?</a:t>
            </a:r>
          </a:p>
        </p:txBody>
      </p:sp>
      <p:sp>
        <p:nvSpPr>
          <p:cNvPr id="4" name="Slide Number Placeholder 3"/>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3014659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60" name="Group 59">
            <a:extLst>
              <a:ext uri="{FF2B5EF4-FFF2-40B4-BE49-F238E27FC236}">
                <a16:creationId xmlns:a16="http://schemas.microsoft.com/office/drawing/2014/main" id="{E20A234D-B9A4-4358-82C4-55B27FDC0EF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61" name="Freeform 5">
              <a:extLst>
                <a:ext uri="{FF2B5EF4-FFF2-40B4-BE49-F238E27FC236}">
                  <a16:creationId xmlns:a16="http://schemas.microsoft.com/office/drawing/2014/main" id="{D6AD3151-F96E-4F8D-9B74-990ABE18313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6">
              <a:extLst>
                <a:ext uri="{FF2B5EF4-FFF2-40B4-BE49-F238E27FC236}">
                  <a16:creationId xmlns:a16="http://schemas.microsoft.com/office/drawing/2014/main" id="{B3504A37-677D-4553-961E-C8504E1AD8B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7">
              <a:extLst>
                <a:ext uri="{FF2B5EF4-FFF2-40B4-BE49-F238E27FC236}">
                  <a16:creationId xmlns:a16="http://schemas.microsoft.com/office/drawing/2014/main" id="{E1A9F12C-7B47-41B8-9DF3-74E2A725589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64" name="Freeform 8">
              <a:extLst>
                <a:ext uri="{FF2B5EF4-FFF2-40B4-BE49-F238E27FC236}">
                  <a16:creationId xmlns:a16="http://schemas.microsoft.com/office/drawing/2014/main" id="{AB64BA4D-764E-43AA-B546-158AAB0F28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9">
              <a:extLst>
                <a:ext uri="{FF2B5EF4-FFF2-40B4-BE49-F238E27FC236}">
                  <a16:creationId xmlns:a16="http://schemas.microsoft.com/office/drawing/2014/main" id="{C13AB19E-C06F-42CE-8C07-8BCE182DA9D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6" name="Freeform 10">
              <a:extLst>
                <a:ext uri="{FF2B5EF4-FFF2-40B4-BE49-F238E27FC236}">
                  <a16:creationId xmlns:a16="http://schemas.microsoft.com/office/drawing/2014/main" id="{057D2BFA-CF18-4381-89A7-ED36243463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11">
              <a:extLst>
                <a:ext uri="{FF2B5EF4-FFF2-40B4-BE49-F238E27FC236}">
                  <a16:creationId xmlns:a16="http://schemas.microsoft.com/office/drawing/2014/main" id="{D4C422A6-48B9-4629-8FEF-0AA2FCF8AC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8" name="Freeform 12">
              <a:extLst>
                <a:ext uri="{FF2B5EF4-FFF2-40B4-BE49-F238E27FC236}">
                  <a16:creationId xmlns:a16="http://schemas.microsoft.com/office/drawing/2014/main" id="{44431652-9C96-4555-8585-20ACDFB21A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13">
              <a:extLst>
                <a:ext uri="{FF2B5EF4-FFF2-40B4-BE49-F238E27FC236}">
                  <a16:creationId xmlns:a16="http://schemas.microsoft.com/office/drawing/2014/main" id="{BA82E172-9439-4927-ABE2-364FD3AA92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0" name="Freeform 14">
              <a:extLst>
                <a:ext uri="{FF2B5EF4-FFF2-40B4-BE49-F238E27FC236}">
                  <a16:creationId xmlns:a16="http://schemas.microsoft.com/office/drawing/2014/main" id="{9137DE69-451C-4993-8AF3-1DDDD17519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1" name="Freeform 15">
              <a:extLst>
                <a:ext uri="{FF2B5EF4-FFF2-40B4-BE49-F238E27FC236}">
                  <a16:creationId xmlns:a16="http://schemas.microsoft.com/office/drawing/2014/main" id="{430B95C1-206E-4B3D-85F7-10E2EE73C9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72" name="Freeform 16">
              <a:extLst>
                <a:ext uri="{FF2B5EF4-FFF2-40B4-BE49-F238E27FC236}">
                  <a16:creationId xmlns:a16="http://schemas.microsoft.com/office/drawing/2014/main" id="{3D23E2F8-938B-4A52-B35F-94F1331E97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73" name="Freeform 17">
              <a:extLst>
                <a:ext uri="{FF2B5EF4-FFF2-40B4-BE49-F238E27FC236}">
                  <a16:creationId xmlns:a16="http://schemas.microsoft.com/office/drawing/2014/main" id="{A7371A20-A9C7-40DA-BE71-2D23D3F8F4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18">
              <a:extLst>
                <a:ext uri="{FF2B5EF4-FFF2-40B4-BE49-F238E27FC236}">
                  <a16:creationId xmlns:a16="http://schemas.microsoft.com/office/drawing/2014/main" id="{AD5A9C0B-2DF6-47B7-B7F4-DC52B46652D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9">
              <a:extLst>
                <a:ext uri="{FF2B5EF4-FFF2-40B4-BE49-F238E27FC236}">
                  <a16:creationId xmlns:a16="http://schemas.microsoft.com/office/drawing/2014/main" id="{AA3FFED2-A833-473E-869C-C67C78EF15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20">
              <a:extLst>
                <a:ext uri="{FF2B5EF4-FFF2-40B4-BE49-F238E27FC236}">
                  <a16:creationId xmlns:a16="http://schemas.microsoft.com/office/drawing/2014/main" id="{DD3136B0-EC59-42D1-AED9-1E7B23AE01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21">
              <a:extLst>
                <a:ext uri="{FF2B5EF4-FFF2-40B4-BE49-F238E27FC236}">
                  <a16:creationId xmlns:a16="http://schemas.microsoft.com/office/drawing/2014/main" id="{516A793C-A2AA-409E-9AFD-31EBC99181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22">
              <a:extLst>
                <a:ext uri="{FF2B5EF4-FFF2-40B4-BE49-F238E27FC236}">
                  <a16:creationId xmlns:a16="http://schemas.microsoft.com/office/drawing/2014/main" id="{A91A9330-6EF3-4068-9E05-EFD9E58146C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23">
              <a:extLst>
                <a:ext uri="{FF2B5EF4-FFF2-40B4-BE49-F238E27FC236}">
                  <a16:creationId xmlns:a16="http://schemas.microsoft.com/office/drawing/2014/main" id="{363F339A-2F0F-497A-9A97-6E1D4A38AD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81" name="Group 80">
            <a:extLst>
              <a:ext uri="{FF2B5EF4-FFF2-40B4-BE49-F238E27FC236}">
                <a16:creationId xmlns:a16="http://schemas.microsoft.com/office/drawing/2014/main" id="{4BF14AA4-98BB-49F7-8A26-B9611695CB3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82" name="Rectangle 81">
              <a:extLst>
                <a:ext uri="{FF2B5EF4-FFF2-40B4-BE49-F238E27FC236}">
                  <a16:creationId xmlns:a16="http://schemas.microsoft.com/office/drawing/2014/main" id="{769B412D-486A-40AE-AD13-012CFC18CD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 name="Isosceles Triangle 82">
              <a:extLst>
                <a:ext uri="{FF2B5EF4-FFF2-40B4-BE49-F238E27FC236}">
                  <a16:creationId xmlns:a16="http://schemas.microsoft.com/office/drawing/2014/main" id="{05FE3073-1BF6-4D01-B519-329470617E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 name="Rectangle 83">
              <a:extLst>
                <a:ext uri="{FF2B5EF4-FFF2-40B4-BE49-F238E27FC236}">
                  <a16:creationId xmlns:a16="http://schemas.microsoft.com/office/drawing/2014/main" id="{0144938A-7410-4F44-8642-3F1272DED1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86" name="Rectangle 85">
            <a:extLst>
              <a:ext uri="{FF2B5EF4-FFF2-40B4-BE49-F238E27FC236}">
                <a16:creationId xmlns:a16="http://schemas.microsoft.com/office/drawing/2014/main" id="{10CE3618-1D7A-4256-B2AF-9DB692996C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24" y="6419"/>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8" name="Group 87">
            <a:extLst>
              <a:ext uri="{FF2B5EF4-FFF2-40B4-BE49-F238E27FC236}">
                <a16:creationId xmlns:a16="http://schemas.microsoft.com/office/drawing/2014/main" id="{D91A9185-A7D5-460B-98BC-0BF2EBD3EEB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a:noFill/>
        </p:grpSpPr>
        <p:sp>
          <p:nvSpPr>
            <p:cNvPr id="89" name="Freeform 5">
              <a:extLst>
                <a:ext uri="{FF2B5EF4-FFF2-40B4-BE49-F238E27FC236}">
                  <a16:creationId xmlns:a16="http://schemas.microsoft.com/office/drawing/2014/main" id="{8AFC1764-6516-4F77-BF30-B8ADB3C9F4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17000"/>
                </a:schemeClr>
              </a:solidFill>
              <a:prstDash val="solid"/>
              <a:miter lim="800000"/>
              <a:headEnd/>
              <a:tailEnd/>
            </a:ln>
            <a:extLst/>
          </p:spPr>
        </p:sp>
        <p:sp>
          <p:nvSpPr>
            <p:cNvPr id="90" name="Freeform 6">
              <a:extLst>
                <a:ext uri="{FF2B5EF4-FFF2-40B4-BE49-F238E27FC236}">
                  <a16:creationId xmlns:a16="http://schemas.microsoft.com/office/drawing/2014/main" id="{FCAFF9F9-F806-47EC-BCAC-9921E719FF2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p:spPr>
        </p:sp>
        <p:sp>
          <p:nvSpPr>
            <p:cNvPr id="91" name="Freeform 7">
              <a:extLst>
                <a:ext uri="{FF2B5EF4-FFF2-40B4-BE49-F238E27FC236}">
                  <a16:creationId xmlns:a16="http://schemas.microsoft.com/office/drawing/2014/main" id="{09D92491-36BD-4861-BA54-DD88E60898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18000"/>
                </a:schemeClr>
              </a:solidFill>
              <a:prstDash val="dash"/>
              <a:miter lim="800000"/>
              <a:headEnd/>
              <a:tailEnd/>
            </a:ln>
            <a:extLst/>
          </p:spPr>
        </p:sp>
        <p:sp>
          <p:nvSpPr>
            <p:cNvPr id="92" name="Freeform 8">
              <a:extLst>
                <a:ext uri="{FF2B5EF4-FFF2-40B4-BE49-F238E27FC236}">
                  <a16:creationId xmlns:a16="http://schemas.microsoft.com/office/drawing/2014/main" id="{23740E15-AB86-4E5C-A137-07E0DDC035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15000"/>
                </a:schemeClr>
              </a:solidFill>
              <a:prstDash val="solid"/>
              <a:miter lim="800000"/>
              <a:headEnd/>
              <a:tailEnd/>
            </a:ln>
            <a:extLst/>
          </p:spPr>
        </p:sp>
        <p:sp>
          <p:nvSpPr>
            <p:cNvPr id="93" name="Freeform 9">
              <a:extLst>
                <a:ext uri="{FF2B5EF4-FFF2-40B4-BE49-F238E27FC236}">
                  <a16:creationId xmlns:a16="http://schemas.microsoft.com/office/drawing/2014/main" id="{BE097852-1F54-4EF0-A1BE-561272FCD6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15000"/>
                </a:schemeClr>
              </a:solidFill>
              <a:prstDash val="solid"/>
              <a:miter lim="800000"/>
              <a:headEnd/>
              <a:tailEnd/>
            </a:ln>
            <a:extLst/>
          </p:spPr>
        </p:sp>
        <p:sp>
          <p:nvSpPr>
            <p:cNvPr id="94" name="Freeform 10">
              <a:extLst>
                <a:ext uri="{FF2B5EF4-FFF2-40B4-BE49-F238E27FC236}">
                  <a16:creationId xmlns:a16="http://schemas.microsoft.com/office/drawing/2014/main" id="{5C2DF1F9-21CC-430E-84C8-356C73C6FD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14000"/>
                </a:schemeClr>
              </a:solidFill>
              <a:prstDash val="solid"/>
              <a:miter lim="800000"/>
              <a:headEnd/>
              <a:tailEnd/>
            </a:ln>
            <a:extLst/>
          </p:spPr>
        </p:sp>
        <p:sp>
          <p:nvSpPr>
            <p:cNvPr id="95" name="Freeform 11">
              <a:extLst>
                <a:ext uri="{FF2B5EF4-FFF2-40B4-BE49-F238E27FC236}">
                  <a16:creationId xmlns:a16="http://schemas.microsoft.com/office/drawing/2014/main" id="{7F11B45B-3EDE-4B6A-903B-0AE6E9DDF4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13000"/>
                </a:schemeClr>
              </a:solidFill>
              <a:prstDash val="solid"/>
              <a:miter lim="800000"/>
              <a:headEnd/>
              <a:tailEnd/>
            </a:ln>
            <a:extLst/>
          </p:spPr>
        </p:sp>
        <p:sp>
          <p:nvSpPr>
            <p:cNvPr id="96" name="Freeform 12">
              <a:extLst>
                <a:ext uri="{FF2B5EF4-FFF2-40B4-BE49-F238E27FC236}">
                  <a16:creationId xmlns:a16="http://schemas.microsoft.com/office/drawing/2014/main" id="{F77FDDC5-477E-420D-B98F-42ABA24772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13000"/>
                </a:schemeClr>
              </a:solidFill>
              <a:prstDash val="solid"/>
              <a:miter lim="800000"/>
              <a:headEnd/>
              <a:tailEnd/>
            </a:ln>
            <a:extLst/>
          </p:spPr>
        </p:sp>
        <p:sp>
          <p:nvSpPr>
            <p:cNvPr id="97" name="Freeform 13">
              <a:extLst>
                <a:ext uri="{FF2B5EF4-FFF2-40B4-BE49-F238E27FC236}">
                  <a16:creationId xmlns:a16="http://schemas.microsoft.com/office/drawing/2014/main" id="{A92C0474-B573-45C5-84C5-194CE1715FE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12000"/>
                </a:schemeClr>
              </a:solidFill>
              <a:prstDash val="dash"/>
              <a:miter lim="800000"/>
              <a:headEnd/>
              <a:tailEnd/>
            </a:ln>
            <a:extLst/>
          </p:spPr>
        </p:sp>
        <p:sp>
          <p:nvSpPr>
            <p:cNvPr id="98" name="Freeform 14">
              <a:extLst>
                <a:ext uri="{FF2B5EF4-FFF2-40B4-BE49-F238E27FC236}">
                  <a16:creationId xmlns:a16="http://schemas.microsoft.com/office/drawing/2014/main" id="{2FBC62F8-64D0-4025-99AE-A04E291D90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12000"/>
                </a:schemeClr>
              </a:solidFill>
              <a:prstDash val="dash"/>
              <a:miter lim="800000"/>
              <a:headEnd/>
              <a:tailEnd/>
            </a:ln>
            <a:extLst/>
          </p:spPr>
        </p:sp>
        <p:sp>
          <p:nvSpPr>
            <p:cNvPr id="99" name="Freeform 15">
              <a:extLst>
                <a:ext uri="{FF2B5EF4-FFF2-40B4-BE49-F238E27FC236}">
                  <a16:creationId xmlns:a16="http://schemas.microsoft.com/office/drawing/2014/main" id="{7632F945-80B5-4575-A538-29495BF8F2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12000"/>
                </a:schemeClr>
              </a:solidFill>
              <a:prstDash val="dashDot"/>
              <a:miter lim="800000"/>
              <a:headEnd/>
              <a:tailEnd/>
            </a:ln>
            <a:extLst/>
          </p:spPr>
        </p:sp>
        <p:sp>
          <p:nvSpPr>
            <p:cNvPr id="100" name="Freeform 16">
              <a:extLst>
                <a:ext uri="{FF2B5EF4-FFF2-40B4-BE49-F238E27FC236}">
                  <a16:creationId xmlns:a16="http://schemas.microsoft.com/office/drawing/2014/main" id="{5562CC17-43D4-4E57-AE08-83952EE59D5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12000"/>
                </a:schemeClr>
              </a:solidFill>
              <a:prstDash val="dashDot"/>
              <a:miter lim="800000"/>
              <a:headEnd/>
              <a:tailEnd/>
            </a:ln>
            <a:extLst/>
          </p:spPr>
        </p:sp>
        <p:sp>
          <p:nvSpPr>
            <p:cNvPr id="101" name="Freeform 17">
              <a:extLst>
                <a:ext uri="{FF2B5EF4-FFF2-40B4-BE49-F238E27FC236}">
                  <a16:creationId xmlns:a16="http://schemas.microsoft.com/office/drawing/2014/main" id="{E1D78CFE-04CA-4101-AFCF-196940B2D13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12000"/>
                </a:schemeClr>
              </a:solidFill>
              <a:prstDash val="solid"/>
              <a:miter lim="800000"/>
              <a:headEnd/>
              <a:tailEnd/>
            </a:ln>
            <a:extLst/>
          </p:spPr>
        </p:sp>
        <p:sp>
          <p:nvSpPr>
            <p:cNvPr id="102" name="Freeform 18">
              <a:extLst>
                <a:ext uri="{FF2B5EF4-FFF2-40B4-BE49-F238E27FC236}">
                  <a16:creationId xmlns:a16="http://schemas.microsoft.com/office/drawing/2014/main" id="{41F2A149-A64E-4690-B049-18C156A8E20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12000"/>
                </a:schemeClr>
              </a:solidFill>
              <a:prstDash val="solid"/>
              <a:miter lim="800000"/>
              <a:headEnd/>
              <a:tailEnd/>
            </a:ln>
            <a:extLst/>
          </p:spPr>
        </p:sp>
        <p:sp>
          <p:nvSpPr>
            <p:cNvPr id="103" name="Freeform 19">
              <a:extLst>
                <a:ext uri="{FF2B5EF4-FFF2-40B4-BE49-F238E27FC236}">
                  <a16:creationId xmlns:a16="http://schemas.microsoft.com/office/drawing/2014/main" id="{D9313C72-D62D-4416-A6AE-7EB7D6B54A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11000"/>
                </a:schemeClr>
              </a:solidFill>
              <a:prstDash val="solid"/>
              <a:miter lim="800000"/>
              <a:headEnd/>
              <a:tailEnd/>
            </a:ln>
            <a:extLst/>
          </p:spPr>
        </p:sp>
        <p:sp>
          <p:nvSpPr>
            <p:cNvPr id="104" name="Freeform 20">
              <a:extLst>
                <a:ext uri="{FF2B5EF4-FFF2-40B4-BE49-F238E27FC236}">
                  <a16:creationId xmlns:a16="http://schemas.microsoft.com/office/drawing/2014/main" id="{77B03BEA-76E5-4ECB-B9BB-D89D27509E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11000"/>
                </a:schemeClr>
              </a:solidFill>
              <a:prstDash val="solid"/>
              <a:miter lim="800000"/>
              <a:headEnd/>
              <a:tailEnd/>
            </a:ln>
            <a:extLst/>
          </p:spPr>
        </p:sp>
        <p:sp>
          <p:nvSpPr>
            <p:cNvPr id="105" name="Freeform 21">
              <a:extLst>
                <a:ext uri="{FF2B5EF4-FFF2-40B4-BE49-F238E27FC236}">
                  <a16:creationId xmlns:a16="http://schemas.microsoft.com/office/drawing/2014/main" id="{6AF6BECE-416D-4C3A-AD6F-68B08F3CA75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10000"/>
                </a:schemeClr>
              </a:solidFill>
              <a:prstDash val="solid"/>
              <a:miter lim="800000"/>
              <a:headEnd/>
              <a:tailEnd/>
            </a:ln>
            <a:extLst/>
          </p:spPr>
        </p:sp>
        <p:sp>
          <p:nvSpPr>
            <p:cNvPr id="106" name="Freeform 22">
              <a:extLst>
                <a:ext uri="{FF2B5EF4-FFF2-40B4-BE49-F238E27FC236}">
                  <a16:creationId xmlns:a16="http://schemas.microsoft.com/office/drawing/2014/main" id="{B9197E2A-A098-480D-A2A6-3F3B889EDA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10000"/>
                </a:schemeClr>
              </a:solidFill>
              <a:prstDash val="dash"/>
              <a:miter lim="800000"/>
              <a:headEnd/>
              <a:tailEnd/>
            </a:ln>
            <a:extLst/>
          </p:spPr>
        </p:sp>
        <p:sp>
          <p:nvSpPr>
            <p:cNvPr id="107" name="Freeform 23">
              <a:extLst>
                <a:ext uri="{FF2B5EF4-FFF2-40B4-BE49-F238E27FC236}">
                  <a16:creationId xmlns:a16="http://schemas.microsoft.com/office/drawing/2014/main" id="{5A493EDB-6C9E-483F-86A6-0F473E5908D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10000"/>
                </a:schemeClr>
              </a:solidFill>
              <a:prstDash val="solid"/>
              <a:miter lim="800000"/>
              <a:headEnd/>
              <a:tailEnd/>
            </a:ln>
            <a:extLst/>
          </p:spPr>
        </p:sp>
      </p:grpSp>
      <p:sp>
        <p:nvSpPr>
          <p:cNvPr id="2" name="Title 1">
            <a:extLst>
              <a:ext uri="{FF2B5EF4-FFF2-40B4-BE49-F238E27FC236}">
                <a16:creationId xmlns:a16="http://schemas.microsoft.com/office/drawing/2014/main" id="{07328696-B801-486E-BDEC-4E5A8EF1F745}"/>
              </a:ext>
            </a:extLst>
          </p:cNvPr>
          <p:cNvSpPr>
            <a:spLocks noGrp="1"/>
          </p:cNvSpPr>
          <p:nvPr>
            <p:ph type="title"/>
          </p:nvPr>
        </p:nvSpPr>
        <p:spPr>
          <a:xfrm>
            <a:off x="2004716" y="1263404"/>
            <a:ext cx="8239252" cy="1219368"/>
          </a:xfrm>
        </p:spPr>
        <p:txBody>
          <a:bodyPr vert="horz" lIns="228600" tIns="228600" rIns="228600" bIns="0" rtlCol="0" anchor="b">
            <a:normAutofit/>
          </a:bodyPr>
          <a:lstStyle/>
          <a:p>
            <a:pPr algn="l">
              <a:lnSpc>
                <a:spcPct val="80000"/>
              </a:lnSpc>
            </a:pPr>
            <a:r>
              <a:rPr lang="en-US" sz="7200">
                <a:solidFill>
                  <a:schemeClr val="tx1"/>
                </a:solidFill>
              </a:rPr>
              <a:t>PURPOSE</a:t>
            </a:r>
          </a:p>
        </p:txBody>
      </p:sp>
      <p:sp>
        <p:nvSpPr>
          <p:cNvPr id="3" name="Text Placeholder 2">
            <a:extLst>
              <a:ext uri="{FF2B5EF4-FFF2-40B4-BE49-F238E27FC236}">
                <a16:creationId xmlns:a16="http://schemas.microsoft.com/office/drawing/2014/main" id="{CFEE52B7-C4B5-4D1D-BCA3-8C8CE911D48F}"/>
              </a:ext>
            </a:extLst>
          </p:cNvPr>
          <p:cNvSpPr>
            <a:spLocks noGrp="1"/>
          </p:cNvSpPr>
          <p:nvPr>
            <p:ph type="body" idx="1"/>
          </p:nvPr>
        </p:nvSpPr>
        <p:spPr>
          <a:xfrm>
            <a:off x="1911789" y="3101481"/>
            <a:ext cx="8239253" cy="3235390"/>
          </a:xfrm>
        </p:spPr>
        <p:txBody>
          <a:bodyPr vert="horz" lIns="91440" tIns="0" rIns="91440" bIns="45720" rtlCol="0" anchor="t">
            <a:normAutofit/>
          </a:bodyPr>
          <a:lstStyle/>
          <a:p>
            <a:pPr algn="l">
              <a:lnSpc>
                <a:spcPct val="90000"/>
              </a:lnSpc>
            </a:pPr>
            <a:r>
              <a:rPr lang="en-US" sz="2400" dirty="0">
                <a:solidFill>
                  <a:schemeClr val="tx1"/>
                </a:solidFill>
              </a:rPr>
              <a:t>This project aimed to measure differences in textbook usage among students using traditional versus open resources in an Introduction to Sociology course  </a:t>
            </a:r>
          </a:p>
          <a:p>
            <a:pPr algn="l">
              <a:lnSpc>
                <a:spcPct val="90000"/>
              </a:lnSpc>
            </a:pPr>
            <a:endParaRPr lang="en-US" sz="2400" dirty="0">
              <a:solidFill>
                <a:schemeClr val="tx1"/>
              </a:solidFill>
            </a:endParaRPr>
          </a:p>
          <a:p>
            <a:pPr algn="l">
              <a:lnSpc>
                <a:spcPct val="90000"/>
              </a:lnSpc>
            </a:pPr>
            <a:r>
              <a:rPr lang="en-US" sz="2400" dirty="0">
                <a:solidFill>
                  <a:schemeClr val="tx1"/>
                </a:solidFill>
              </a:rPr>
              <a:t>Additionally, the project examined attitudes toward the assigned readings and exam/quiz preparation.</a:t>
            </a:r>
          </a:p>
        </p:txBody>
      </p:sp>
      <p:sp>
        <p:nvSpPr>
          <p:cNvPr id="109" name="Isosceles Triangle 108">
            <a:extLst>
              <a:ext uri="{FF2B5EF4-FFF2-40B4-BE49-F238E27FC236}">
                <a16:creationId xmlns:a16="http://schemas.microsoft.com/office/drawing/2014/main" id="{A4CD35EF-7348-4E64-8700-827E64EA4E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35823" y="3320139"/>
            <a:ext cx="300774" cy="25928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289210196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4214" y="1219200"/>
            <a:ext cx="5490224" cy="639920"/>
          </a:xfrm>
        </p:spPr>
        <p:txBody>
          <a:bodyPr>
            <a:normAutofit fontScale="90000"/>
          </a:bodyPr>
          <a:lstStyle/>
          <a:p>
            <a:r>
              <a:rPr lang="en-US" dirty="0" smtClean="0"/>
              <a:t>Problem</a:t>
            </a:r>
            <a:endParaRPr lang="en-US" dirty="0"/>
          </a:p>
        </p:txBody>
      </p:sp>
      <p:sp>
        <p:nvSpPr>
          <p:cNvPr id="3" name="Text Placeholder 2"/>
          <p:cNvSpPr>
            <a:spLocks noGrp="1"/>
          </p:cNvSpPr>
          <p:nvPr>
            <p:ph type="body" idx="1"/>
          </p:nvPr>
        </p:nvSpPr>
        <p:spPr>
          <a:xfrm>
            <a:off x="3344214" y="2179976"/>
            <a:ext cx="5490223" cy="3096874"/>
          </a:xfrm>
        </p:spPr>
        <p:txBody>
          <a:bodyPr/>
          <a:lstStyle/>
          <a:p>
            <a:pPr algn="l">
              <a:buClr>
                <a:schemeClr val="bg1"/>
              </a:buClr>
            </a:pPr>
            <a:r>
              <a:rPr lang="en-US" dirty="0" smtClean="0">
                <a:solidFill>
                  <a:schemeClr val="bg1"/>
                </a:solidFill>
              </a:rPr>
              <a:t>Students were not reading the text, not using the text in written assignments, performing poorly on “text only” exam questions, and complaining about the cost vs usage.</a:t>
            </a:r>
          </a:p>
          <a:p>
            <a:pPr>
              <a:buClr>
                <a:schemeClr val="bg1"/>
              </a:buClr>
            </a:pPr>
            <a:r>
              <a:rPr lang="en-US" dirty="0" smtClean="0">
                <a:solidFill>
                  <a:schemeClr val="bg1"/>
                </a:solidFill>
              </a:rPr>
              <a:t>Solution #1</a:t>
            </a:r>
          </a:p>
          <a:p>
            <a:pPr algn="l">
              <a:buClr>
                <a:schemeClr val="bg1"/>
              </a:buClr>
            </a:pPr>
            <a:r>
              <a:rPr lang="en-US" dirty="0" smtClean="0">
                <a:solidFill>
                  <a:schemeClr val="bg1"/>
                </a:solidFill>
              </a:rPr>
              <a:t>Integrated more “text only” quiz questions, seemed to improve performance, but still received complaints – began to think it was about cost</a:t>
            </a:r>
            <a:endParaRPr lang="en-US" dirty="0">
              <a:solidFill>
                <a:schemeClr val="bg1"/>
              </a:solidFill>
            </a:endParaRPr>
          </a:p>
          <a:p>
            <a:endParaRPr lang="en-US" dirty="0">
              <a:solidFill>
                <a:schemeClr val="bg1"/>
              </a:solidFill>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3436845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831267-5CAE-41B8-A1CC-66FE1628A6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437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9">
            <a:extLst>
              <a:ext uri="{FF2B5EF4-FFF2-40B4-BE49-F238E27FC236}">
                <a16:creationId xmlns:a16="http://schemas.microsoft.com/office/drawing/2014/main" id="{379EE808-85F9-455B-B8F9-FBE90075FBB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89DCC09-ED44-478A-8F79-A02EBAF7A5A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 name="Freeform 6">
              <a:extLst>
                <a:ext uri="{FF2B5EF4-FFF2-40B4-BE49-F238E27FC236}">
                  <a16:creationId xmlns:a16="http://schemas.microsoft.com/office/drawing/2014/main" id="{8E2E2454-5C03-4173-B8FE-1AB94658D4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2E8C684E-09F3-4317-A7D3-3D18C35931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C5505EC4-4943-4963-98E8-69AF3FDF031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4562C7B8-8AFB-4DDB-B72F-284990D5C42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3443E48-282C-4250-A466-0EC71FB9E1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E1DA5A47-4EF3-4987-A0B2-0D48C03004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97C0249-6965-4479-85DD-65D339807E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593CC77F-968A-4E39-A274-8278279149D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1238E5CF-CAEC-4B5C-9DB6-A40F03FB3A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BD96636-6E63-4D65-A35C-92653FC483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8D56D53D-1432-4D95-B0DD-3799916FD8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415107AD-3A21-4847-8F6C-C4062927631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74B4AC16-93AF-4037-B469-BD1BAB95C9C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57AEC385-0F84-4743-A483-0E97114463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90B47478-85F0-4BCA-9C98-48B633FD5A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C8F8E9C6-76DE-42DF-9CD7-B9789CDE150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660FFC41-5F89-4B42-913F-7FB17806367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B956442-7A16-4B5B-908F-D69FC0A9337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B54D797E-632B-4287-907B-A96D2CCBF4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BF7D9703-D82B-498D-AA68-475F298FAAF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F8D580F2-1EDA-4B5F-98EB-EF8F18E9B7C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E0F2EADF-2A67-482F-B290-DED5172BB6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5" name="Isosceles Triangle 22">
              <a:extLst>
                <a:ext uri="{FF2B5EF4-FFF2-40B4-BE49-F238E27FC236}">
                  <a16:creationId xmlns:a16="http://schemas.microsoft.com/office/drawing/2014/main" id="{39BCFDA0-B04D-4835-A135-02F8969F338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6DD3C0B8-C176-40C2-93F5-670E2BAC7DF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135B7AC2-9F6B-4336-8A0B-CA4A25841C64}"/>
              </a:ext>
            </a:extLst>
          </p:cNvPr>
          <p:cNvSpPr>
            <a:spLocks noGrp="1"/>
          </p:cNvSpPr>
          <p:nvPr>
            <p:ph type="title"/>
          </p:nvPr>
        </p:nvSpPr>
        <p:spPr>
          <a:xfrm>
            <a:off x="888631" y="2349925"/>
            <a:ext cx="3498979" cy="2456442"/>
          </a:xfrm>
        </p:spPr>
        <p:txBody>
          <a:bodyPr>
            <a:normAutofit/>
          </a:bodyPr>
          <a:lstStyle/>
          <a:p>
            <a:r>
              <a:rPr lang="en-US" dirty="0">
                <a:cs typeface="Calibri Light"/>
              </a:rPr>
              <a:t>Background</a:t>
            </a:r>
            <a:endParaRPr lang="en-US" dirty="0"/>
          </a:p>
        </p:txBody>
      </p:sp>
      <p:sp>
        <p:nvSpPr>
          <p:cNvPr id="3" name="Content Placeholder 2">
            <a:extLst>
              <a:ext uri="{FF2B5EF4-FFF2-40B4-BE49-F238E27FC236}">
                <a16:creationId xmlns:a16="http://schemas.microsoft.com/office/drawing/2014/main" id="{3E4D7D05-50FD-4C38-8020-301FE30B6A93}"/>
              </a:ext>
            </a:extLst>
          </p:cNvPr>
          <p:cNvSpPr>
            <a:spLocks noGrp="1"/>
          </p:cNvSpPr>
          <p:nvPr>
            <p:ph idx="1"/>
          </p:nvPr>
        </p:nvSpPr>
        <p:spPr>
          <a:xfrm>
            <a:off x="5118447" y="803186"/>
            <a:ext cx="6281873" cy="5248622"/>
          </a:xfrm>
        </p:spPr>
        <p:txBody>
          <a:bodyPr>
            <a:normAutofit/>
          </a:bodyPr>
          <a:lstStyle/>
          <a:p>
            <a:r>
              <a:rPr lang="en-US" dirty="0"/>
              <a:t>According to a 2010 study, students know it is important to read, know the professor expects them to read, and know it will impact their grade, yet most students still do not read the textbook </a:t>
            </a:r>
            <a:r>
              <a:rPr lang="en-US" baseline="30000" dirty="0"/>
              <a:t>1</a:t>
            </a:r>
            <a:r>
              <a:rPr lang="en-US" dirty="0"/>
              <a:t>.</a:t>
            </a:r>
          </a:p>
          <a:p>
            <a:endParaRPr lang="en-US" dirty="0"/>
          </a:p>
          <a:p>
            <a:r>
              <a:rPr lang="en-US" dirty="0"/>
              <a:t>Textbook usage has been associated with </a:t>
            </a:r>
            <a:r>
              <a:rPr lang="en-US"/>
              <a:t>engagement </a:t>
            </a:r>
            <a:r>
              <a:rPr lang="en-US" smtClean="0"/>
              <a:t>and</a:t>
            </a:r>
            <a:r>
              <a:rPr lang="en-US" smtClean="0"/>
              <a:t> </a:t>
            </a:r>
            <a:r>
              <a:rPr lang="en-US" dirty="0"/>
              <a:t>increased test scores </a:t>
            </a:r>
            <a:r>
              <a:rPr lang="en-US" baseline="30000" dirty="0"/>
              <a:t>1</a:t>
            </a:r>
            <a:r>
              <a:rPr lang="en-US" dirty="0"/>
              <a:t>.</a:t>
            </a:r>
          </a:p>
          <a:p>
            <a:endParaRPr lang="en-US" dirty="0"/>
          </a:p>
          <a:p>
            <a:r>
              <a:rPr lang="en-US" dirty="0"/>
              <a:t>In some studies, students report more frequent usage of digital and open educational textbooks and resources </a:t>
            </a:r>
            <a:r>
              <a:rPr lang="en-US" baseline="30000" dirty="0"/>
              <a:t>2</a:t>
            </a:r>
            <a:r>
              <a:rPr lang="en-US" dirty="0"/>
              <a:t>.</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9435674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Method</a:t>
            </a:r>
          </a:p>
        </p:txBody>
      </p:sp>
      <p:sp>
        <p:nvSpPr>
          <p:cNvPr id="5" name="Content Placeholder 4"/>
          <p:cNvSpPr>
            <a:spLocks noGrp="1"/>
          </p:cNvSpPr>
          <p:nvPr>
            <p:ph sz="half" idx="1"/>
          </p:nvPr>
        </p:nvSpPr>
        <p:spPr>
          <a:xfrm>
            <a:off x="4751084" y="376518"/>
            <a:ext cx="3545751" cy="6481482"/>
          </a:xfrm>
        </p:spPr>
        <p:txBody>
          <a:bodyPr>
            <a:normAutofit fontScale="92500" lnSpcReduction="10000"/>
          </a:bodyPr>
          <a:lstStyle/>
          <a:p>
            <a:pPr marL="0" indent="0">
              <a:buNone/>
            </a:pPr>
            <a:r>
              <a:rPr lang="en-US" sz="2600" b="1" dirty="0"/>
              <a:t>Design</a:t>
            </a:r>
          </a:p>
          <a:p>
            <a:r>
              <a:rPr lang="en-US" sz="2000" dirty="0"/>
              <a:t>Pre/Post test design – SOC 204 Introduction to Sociology</a:t>
            </a:r>
          </a:p>
          <a:p>
            <a:pPr marL="0" indent="0">
              <a:buNone/>
            </a:pPr>
            <a:endParaRPr lang="en-US" sz="2600" b="1" dirty="0"/>
          </a:p>
          <a:p>
            <a:pPr marL="0" indent="0">
              <a:buNone/>
            </a:pPr>
            <a:r>
              <a:rPr lang="en-US" sz="2600" b="1" dirty="0"/>
              <a:t>Sample</a:t>
            </a:r>
          </a:p>
          <a:p>
            <a:r>
              <a:rPr lang="en-US" sz="2000" dirty="0"/>
              <a:t>Fall 2017 and Winter 2018 – Survey of Students (N=84)</a:t>
            </a:r>
          </a:p>
          <a:p>
            <a:pPr lvl="1"/>
            <a:r>
              <a:rPr lang="en-US" sz="1800" dirty="0"/>
              <a:t>Course used a traditional, widely </a:t>
            </a:r>
            <a:r>
              <a:rPr lang="en-US" sz="1800" dirty="0" smtClean="0"/>
              <a:t>popular </a:t>
            </a:r>
            <a:r>
              <a:rPr lang="en-US" sz="1800" dirty="0"/>
              <a:t>textbook</a:t>
            </a:r>
          </a:p>
          <a:p>
            <a:r>
              <a:rPr lang="en-US" sz="2000" dirty="0"/>
              <a:t>Spring and Fall 2018 and Spring 2019 – Survey of Students (2018 N=52, more to come Spring 2019)</a:t>
            </a:r>
          </a:p>
          <a:p>
            <a:pPr lvl="1"/>
            <a:r>
              <a:rPr lang="en-US" sz="1800" dirty="0"/>
              <a:t>Course used an OER textbook</a:t>
            </a:r>
          </a:p>
        </p:txBody>
      </p:sp>
      <p:sp>
        <p:nvSpPr>
          <p:cNvPr id="6" name="Content Placeholder 5"/>
          <p:cNvSpPr>
            <a:spLocks noGrp="1"/>
          </p:cNvSpPr>
          <p:nvPr>
            <p:ph sz="half" idx="2"/>
          </p:nvPr>
        </p:nvSpPr>
        <p:spPr>
          <a:xfrm>
            <a:off x="8444754" y="376518"/>
            <a:ext cx="3302062" cy="6299947"/>
          </a:xfrm>
        </p:spPr>
        <p:txBody>
          <a:bodyPr>
            <a:normAutofit fontScale="92500" lnSpcReduction="10000"/>
          </a:bodyPr>
          <a:lstStyle/>
          <a:p>
            <a:pPr marL="0" indent="0">
              <a:buNone/>
            </a:pPr>
            <a:r>
              <a:rPr lang="en-US" sz="2600" b="1" dirty="0"/>
              <a:t>Measures</a:t>
            </a:r>
          </a:p>
          <a:p>
            <a:r>
              <a:rPr lang="en-US" sz="2200" dirty="0" smtClean="0"/>
              <a:t>Frequency </a:t>
            </a:r>
            <a:r>
              <a:rPr lang="en-US" sz="2200" dirty="0"/>
              <a:t>of use, satisfaction, quality of text, rating of format, use for studying – exams/assignments</a:t>
            </a:r>
            <a:r>
              <a:rPr lang="en-US" sz="2200" dirty="0" smtClean="0"/>
              <a:t>, and </a:t>
            </a:r>
            <a:r>
              <a:rPr lang="en-US" sz="2200" dirty="0"/>
              <a:t>exam scores</a:t>
            </a:r>
          </a:p>
          <a:p>
            <a:pPr lvl="1"/>
            <a:r>
              <a:rPr lang="en-US" dirty="0" smtClean="0"/>
              <a:t>Not reported here - Textbook Assessment and Usage Scale (TAUS)</a:t>
            </a:r>
            <a:endParaRPr lang="en-US" dirty="0"/>
          </a:p>
          <a:p>
            <a:pPr marL="0" indent="0">
              <a:buNone/>
            </a:pPr>
            <a:r>
              <a:rPr lang="en-US" sz="2600" b="1" dirty="0"/>
              <a:t>Analysis</a:t>
            </a:r>
          </a:p>
          <a:p>
            <a:r>
              <a:rPr lang="en-US" sz="2200" dirty="0"/>
              <a:t>Descriptive Statistics – Summary </a:t>
            </a:r>
            <a:r>
              <a:rPr lang="en-US" sz="2200" dirty="0" smtClean="0"/>
              <a:t>comparisons( % and means)</a:t>
            </a:r>
            <a:endParaRPr lang="en-US" sz="2200" dirty="0"/>
          </a:p>
          <a:p>
            <a:r>
              <a:rPr lang="en-US" sz="2200" dirty="0"/>
              <a:t>Linear Regression – prediction of </a:t>
            </a:r>
            <a:r>
              <a:rPr lang="en-US" sz="2200" dirty="0" smtClean="0"/>
              <a:t>exam </a:t>
            </a:r>
            <a:r>
              <a:rPr lang="en-US" sz="2200" dirty="0"/>
              <a:t>scores</a:t>
            </a:r>
          </a:p>
          <a:p>
            <a:endParaRPr lang="en-US" dirty="0"/>
          </a:p>
        </p:txBody>
      </p:sp>
      <p:sp>
        <p:nvSpPr>
          <p:cNvPr id="2" name="Slide Number Placeholder 1"/>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964504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Frequency of Usage</a:t>
            </a:r>
          </a:p>
        </p:txBody>
      </p:sp>
      <p:graphicFrame>
        <p:nvGraphicFramePr>
          <p:cNvPr id="11" name="Content Placeholder 10"/>
          <p:cNvGraphicFramePr>
            <a:graphicFrameLocks noGrp="1"/>
          </p:cNvGraphicFramePr>
          <p:nvPr>
            <p:ph sz="half" idx="1"/>
            <p:extLst>
              <p:ext uri="{D42A27DB-BD31-4B8C-83A1-F6EECF244321}">
                <p14:modId xmlns:p14="http://schemas.microsoft.com/office/powerpoint/2010/main" val="2777900882"/>
              </p:ext>
            </p:extLst>
          </p:nvPr>
        </p:nvGraphicFramePr>
        <p:xfrm>
          <a:off x="4901454" y="156016"/>
          <a:ext cx="7154490" cy="33316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ontent Placeholder 17"/>
          <p:cNvGraphicFramePr>
            <a:graphicFrameLocks noGrp="1"/>
          </p:cNvGraphicFramePr>
          <p:nvPr>
            <p:ph sz="half" idx="2"/>
            <p:extLst>
              <p:ext uri="{D42A27DB-BD31-4B8C-83A1-F6EECF244321}">
                <p14:modId xmlns:p14="http://schemas.microsoft.com/office/powerpoint/2010/main" val="3609653136"/>
              </p:ext>
            </p:extLst>
          </p:nvPr>
        </p:nvGraphicFramePr>
        <p:xfrm>
          <a:off x="4901454" y="3487712"/>
          <a:ext cx="6919166" cy="3370288"/>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2"/>
          </p:nvPr>
        </p:nvSpPr>
        <p:spPr>
          <a:xfrm>
            <a:off x="10906220" y="281940"/>
            <a:ext cx="914400" cy="320040"/>
          </a:xfrm>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3738390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Satisfaction with Text</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630167519"/>
              </p:ext>
            </p:extLst>
          </p:nvPr>
        </p:nvGraphicFramePr>
        <p:xfrm>
          <a:off x="5118100" y="803275"/>
          <a:ext cx="6281738" cy="5248275"/>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517579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What did you dislike most about the text?</a:t>
            </a:r>
          </a:p>
        </p:txBody>
      </p:sp>
      <p:graphicFrame>
        <p:nvGraphicFramePr>
          <p:cNvPr id="13" name="Content Placeholder 12"/>
          <p:cNvGraphicFramePr>
            <a:graphicFrameLocks noGrp="1"/>
          </p:cNvGraphicFramePr>
          <p:nvPr>
            <p:ph sz="half" idx="1"/>
            <p:extLst>
              <p:ext uri="{D42A27DB-BD31-4B8C-83A1-F6EECF244321}">
                <p14:modId xmlns:p14="http://schemas.microsoft.com/office/powerpoint/2010/main" val="1358846970"/>
              </p:ext>
            </p:extLst>
          </p:nvPr>
        </p:nvGraphicFramePr>
        <p:xfrm>
          <a:off x="4389828" y="1075372"/>
          <a:ext cx="7700516" cy="5286791"/>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3918500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Prediction of Exam Scores by Text Type</a:t>
            </a:r>
            <a:br>
              <a:rPr lang="en-US" dirty="0"/>
            </a:br>
            <a:r>
              <a:rPr lang="en-US" dirty="0"/>
              <a:t>(Preliminary)</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439765995"/>
              </p:ext>
            </p:extLst>
          </p:nvPr>
        </p:nvGraphicFramePr>
        <p:xfrm>
          <a:off x="5376752" y="1682725"/>
          <a:ext cx="6605701" cy="3169920"/>
        </p:xfrm>
        <a:graphic>
          <a:graphicData uri="http://schemas.openxmlformats.org/drawingml/2006/table">
            <a:tbl>
              <a:tblPr firstRow="1" bandRow="1">
                <a:tableStyleId>{5C22544A-7EE6-4342-B048-85BDC9FD1C3A}</a:tableStyleId>
              </a:tblPr>
              <a:tblGrid>
                <a:gridCol w="1941535">
                  <a:extLst>
                    <a:ext uri="{9D8B030D-6E8A-4147-A177-3AD203B41FA5}">
                      <a16:colId xmlns:a16="http://schemas.microsoft.com/office/drawing/2014/main" val="2778831396"/>
                    </a:ext>
                  </a:extLst>
                </a:gridCol>
                <a:gridCol w="1384191">
                  <a:extLst>
                    <a:ext uri="{9D8B030D-6E8A-4147-A177-3AD203B41FA5}">
                      <a16:colId xmlns:a16="http://schemas.microsoft.com/office/drawing/2014/main" val="468144630"/>
                    </a:ext>
                  </a:extLst>
                </a:gridCol>
                <a:gridCol w="637695">
                  <a:extLst>
                    <a:ext uri="{9D8B030D-6E8A-4147-A177-3AD203B41FA5}">
                      <a16:colId xmlns:a16="http://schemas.microsoft.com/office/drawing/2014/main" val="160325448"/>
                    </a:ext>
                  </a:extLst>
                </a:gridCol>
                <a:gridCol w="2089975">
                  <a:extLst>
                    <a:ext uri="{9D8B030D-6E8A-4147-A177-3AD203B41FA5}">
                      <a16:colId xmlns:a16="http://schemas.microsoft.com/office/drawing/2014/main" val="3307607633"/>
                    </a:ext>
                  </a:extLst>
                </a:gridCol>
                <a:gridCol w="552305">
                  <a:extLst>
                    <a:ext uri="{9D8B030D-6E8A-4147-A177-3AD203B41FA5}">
                      <a16:colId xmlns:a16="http://schemas.microsoft.com/office/drawing/2014/main" val="3112721693"/>
                    </a:ext>
                  </a:extLst>
                </a:gridCol>
              </a:tblGrid>
              <a:tr h="619555">
                <a:tc gridSpan="5">
                  <a:txBody>
                    <a:bodyPr/>
                    <a:lstStyle/>
                    <a:p>
                      <a:r>
                        <a:rPr lang="en-US" dirty="0"/>
                        <a:t>Averaged</a:t>
                      </a:r>
                      <a:r>
                        <a:rPr lang="en-US" baseline="0" dirty="0"/>
                        <a:t> Exam Scores by Type of </a:t>
                      </a:r>
                      <a:r>
                        <a:rPr lang="en-US" baseline="0" dirty="0" smtClean="0"/>
                        <a:t>Textbook – Linear Regression</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129216221"/>
                  </a:ext>
                </a:extLst>
              </a:tr>
              <a:tr h="332339">
                <a:tc>
                  <a:txBody>
                    <a:bodyPr/>
                    <a:lstStyle/>
                    <a:p>
                      <a:endParaRPr lang="en-US" dirty="0"/>
                    </a:p>
                  </a:txBody>
                  <a:tcPr/>
                </a:tc>
                <a:tc>
                  <a:txBody>
                    <a:bodyPr/>
                    <a:lstStyle/>
                    <a:p>
                      <a:r>
                        <a:rPr lang="en-US" dirty="0"/>
                        <a:t>Coefficient</a:t>
                      </a:r>
                    </a:p>
                  </a:txBody>
                  <a:tcPr>
                    <a:lnB w="12700" cap="flat" cmpd="sng" algn="ctr">
                      <a:solidFill>
                        <a:schemeClr val="tx1"/>
                      </a:solidFill>
                      <a:prstDash val="solid"/>
                      <a:round/>
                      <a:headEnd type="none" w="med" len="med"/>
                      <a:tailEnd type="none" w="med" len="med"/>
                    </a:lnB>
                  </a:tcPr>
                </a:tc>
                <a:tc>
                  <a:txBody>
                    <a:bodyPr/>
                    <a:lstStyle/>
                    <a:p>
                      <a:r>
                        <a:rPr lang="en-US" dirty="0">
                          <a:sym typeface="Symbol" panose="05050102010706020507" pitchFamily="18" charset="2"/>
                        </a:rPr>
                        <a:t></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a:t>95%</a:t>
                      </a:r>
                      <a:r>
                        <a:rPr lang="en-US" baseline="0" dirty="0"/>
                        <a:t> CI</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a:t>Sig</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857938"/>
                  </a:ext>
                </a:extLst>
              </a:tr>
              <a:tr h="573626">
                <a:tc>
                  <a:txBody>
                    <a:bodyPr/>
                    <a:lstStyle/>
                    <a:p>
                      <a:r>
                        <a:rPr lang="en-US" dirty="0"/>
                        <a:t>Traditional Text (Reference)</a:t>
                      </a:r>
                    </a:p>
                  </a:txBody>
                  <a:tcPr/>
                </a:tc>
                <a:tc>
                  <a:txBody>
                    <a:bodyPr/>
                    <a:lstStyle/>
                    <a:p>
                      <a:r>
                        <a:rPr lang="en-US" dirty="0"/>
                        <a:t>-</a:t>
                      </a:r>
                    </a:p>
                  </a:txBody>
                  <a:tcPr>
                    <a:lnT w="12700" cap="flat" cmpd="sng" algn="ctr">
                      <a:solidFill>
                        <a:schemeClr val="tx1"/>
                      </a:solidFill>
                      <a:prstDash val="solid"/>
                      <a:round/>
                      <a:headEnd type="none" w="med" len="med"/>
                      <a:tailEnd type="none" w="med" len="med"/>
                    </a:lnT>
                  </a:tcPr>
                </a:tc>
                <a:tc>
                  <a:txBody>
                    <a:bodyPr/>
                    <a:lstStyle/>
                    <a:p>
                      <a:r>
                        <a:rPr lang="en-US" dirty="0"/>
                        <a:t>-</a:t>
                      </a:r>
                    </a:p>
                  </a:txBody>
                  <a:tcPr>
                    <a:lnT w="12700" cap="flat" cmpd="sng" algn="ctr">
                      <a:solidFill>
                        <a:schemeClr val="tx1"/>
                      </a:solidFill>
                      <a:prstDash val="solid"/>
                      <a:round/>
                      <a:headEnd type="none" w="med" len="med"/>
                      <a:tailEnd type="none" w="med" len="med"/>
                    </a:lnT>
                  </a:tcPr>
                </a:tc>
                <a:tc>
                  <a:txBody>
                    <a:bodyPr/>
                    <a:lstStyle/>
                    <a:p>
                      <a:r>
                        <a:rPr lang="en-US" dirty="0"/>
                        <a:t>-</a:t>
                      </a:r>
                    </a:p>
                  </a:txBody>
                  <a:tcPr>
                    <a:lnT w="12700" cap="flat" cmpd="sng" algn="ctr">
                      <a:solidFill>
                        <a:schemeClr val="tx1"/>
                      </a:solidFill>
                      <a:prstDash val="solid"/>
                      <a:round/>
                      <a:headEnd type="none" w="med" len="med"/>
                      <a:tailEnd type="none" w="med" len="med"/>
                    </a:lnT>
                  </a:tcPr>
                </a:tc>
                <a:tc>
                  <a:txBody>
                    <a:bodyPr/>
                    <a:lstStyle/>
                    <a:p>
                      <a:r>
                        <a:rPr lang="en-US" dirty="0"/>
                        <a:t>-</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874021983"/>
                  </a:ext>
                </a:extLst>
              </a:tr>
              <a:tr h="332339">
                <a:tc>
                  <a:txBody>
                    <a:bodyPr/>
                    <a:lstStyle/>
                    <a:p>
                      <a:r>
                        <a:rPr lang="en-US" dirty="0"/>
                        <a:t>Open Text </a:t>
                      </a:r>
                    </a:p>
                  </a:txBody>
                  <a:tcPr/>
                </a:tc>
                <a:tc>
                  <a:txBody>
                    <a:bodyPr/>
                    <a:lstStyle/>
                    <a:p>
                      <a:r>
                        <a:rPr lang="en-US" dirty="0"/>
                        <a:t>4.7</a:t>
                      </a:r>
                    </a:p>
                  </a:txBody>
                  <a:tcPr/>
                </a:tc>
                <a:tc>
                  <a:txBody>
                    <a:bodyPr/>
                    <a:lstStyle/>
                    <a:p>
                      <a:r>
                        <a:rPr lang="en-US" dirty="0" smtClean="0"/>
                        <a:t>3.1</a:t>
                      </a:r>
                      <a:endParaRPr lang="en-US" dirty="0"/>
                    </a:p>
                  </a:txBody>
                  <a:tcPr/>
                </a:tc>
                <a:tc>
                  <a:txBody>
                    <a:bodyPr/>
                    <a:lstStyle/>
                    <a:p>
                      <a:r>
                        <a:rPr lang="en-US" dirty="0"/>
                        <a:t>3.2, 6.3</a:t>
                      </a:r>
                    </a:p>
                  </a:txBody>
                  <a:tcPr/>
                </a:tc>
                <a:tc>
                  <a:txBody>
                    <a:bodyPr/>
                    <a:lstStyle/>
                    <a:p>
                      <a:r>
                        <a:rPr lang="en-US" dirty="0"/>
                        <a:t>.02</a:t>
                      </a:r>
                    </a:p>
                  </a:txBody>
                  <a:tcPr/>
                </a:tc>
                <a:extLst>
                  <a:ext uri="{0D108BD9-81ED-4DB2-BD59-A6C34878D82A}">
                    <a16:rowId xmlns:a16="http://schemas.microsoft.com/office/drawing/2014/main" val="3153421043"/>
                  </a:ext>
                </a:extLst>
              </a:tr>
              <a:tr h="332339">
                <a:tc>
                  <a:txBody>
                    <a:bodyPr/>
                    <a:lstStyle/>
                    <a:p>
                      <a:r>
                        <a:rPr lang="en-US" dirty="0"/>
                        <a:t>Frequency of Usage</a:t>
                      </a:r>
                      <a:r>
                        <a:rPr lang="en-US" baseline="0" dirty="0"/>
                        <a:t> (Linear)</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a:t>2.9</a:t>
                      </a:r>
                    </a:p>
                  </a:txBody>
                  <a:tcPr>
                    <a:lnB w="12700" cap="flat" cmpd="sng" algn="ctr">
                      <a:solidFill>
                        <a:schemeClr val="tx1"/>
                      </a:solidFill>
                      <a:prstDash val="solid"/>
                      <a:round/>
                      <a:headEnd type="none" w="med" len="med"/>
                      <a:tailEnd type="none" w="med" len="med"/>
                    </a:lnB>
                  </a:tcPr>
                </a:tc>
                <a:tc>
                  <a:txBody>
                    <a:bodyPr/>
                    <a:lstStyle/>
                    <a:p>
                      <a:r>
                        <a:rPr lang="en-US" dirty="0" smtClean="0"/>
                        <a:t>2.6</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a:t>1.5, 4.3</a:t>
                      </a:r>
                    </a:p>
                  </a:txBody>
                  <a:tcPr>
                    <a:lnB w="12700" cap="flat" cmpd="sng" algn="ctr">
                      <a:solidFill>
                        <a:schemeClr val="tx1"/>
                      </a:solidFill>
                      <a:prstDash val="solid"/>
                      <a:round/>
                      <a:headEnd type="none" w="med" len="med"/>
                      <a:tailEnd type="none" w="med" len="med"/>
                    </a:lnB>
                  </a:tcPr>
                </a:tc>
                <a:tc>
                  <a:txBody>
                    <a:bodyPr/>
                    <a:lstStyle/>
                    <a:p>
                      <a:r>
                        <a:rPr lang="en-US" dirty="0"/>
                        <a:t>.04</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7653873"/>
                  </a:ext>
                </a:extLst>
              </a:tr>
              <a:tr h="332339">
                <a:tc gridSpan="5">
                  <a:txBody>
                    <a:bodyPr/>
                    <a:lstStyle/>
                    <a:p>
                      <a:r>
                        <a:rPr lang="en-US" sz="1400" dirty="0"/>
                        <a:t>Controlled for: final assignment Score,</a:t>
                      </a:r>
                      <a:r>
                        <a:rPr lang="en-US" sz="1400" baseline="0" dirty="0"/>
                        <a:t> class size, class section, student college, gender (more controls to come)</a:t>
                      </a:r>
                      <a:endParaRPr lang="en-US" sz="1400" dirty="0"/>
                    </a:p>
                  </a:txBody>
                  <a:tcPr>
                    <a:lnT w="12700" cap="flat" cmpd="sng" algn="ctr">
                      <a:solidFill>
                        <a:schemeClr val="tx1"/>
                      </a:solidFill>
                      <a:prstDash val="solid"/>
                      <a:round/>
                      <a:headEnd type="none" w="med" len="med"/>
                      <a:tailEnd type="none" w="med" len="med"/>
                    </a:lnT>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006809476"/>
                  </a:ext>
                </a:extLst>
              </a:tr>
            </a:tbl>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val="3467431380"/>
              </p:ext>
            </p:extLst>
          </p:nvPr>
        </p:nvGraphicFramePr>
        <p:xfrm>
          <a:off x="67340" y="303807"/>
          <a:ext cx="5309412" cy="2729356"/>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200650" y="342900"/>
            <a:ext cx="6657975" cy="954107"/>
          </a:xfrm>
          <a:prstGeom prst="rect">
            <a:avLst/>
          </a:prstGeom>
          <a:noFill/>
        </p:spPr>
        <p:txBody>
          <a:bodyPr wrap="square" rtlCol="0">
            <a:spAutoFit/>
          </a:bodyPr>
          <a:lstStyle/>
          <a:p>
            <a:pPr algn="ctr"/>
            <a:r>
              <a:rPr lang="en-US" sz="2800" dirty="0">
                <a:solidFill>
                  <a:schemeClr val="accent1">
                    <a:lumMod val="50000"/>
                  </a:schemeClr>
                </a:solidFill>
              </a:rPr>
              <a:t>Prediction of Exam Scores by Text Type</a:t>
            </a:r>
            <a:br>
              <a:rPr lang="en-US" sz="2800" dirty="0">
                <a:solidFill>
                  <a:schemeClr val="accent1">
                    <a:lumMod val="50000"/>
                  </a:schemeClr>
                </a:solidFill>
              </a:rPr>
            </a:br>
            <a:r>
              <a:rPr lang="en-US" sz="2800" dirty="0">
                <a:solidFill>
                  <a:schemeClr val="accent1">
                    <a:lumMod val="50000"/>
                  </a:schemeClr>
                </a:solidFill>
              </a:rPr>
              <a:t>(Preliminary)</a:t>
            </a:r>
            <a:endParaRPr lang="en-US" sz="2800" b="1" dirty="0">
              <a:solidFill>
                <a:schemeClr val="accent1">
                  <a:lumMod val="50000"/>
                </a:schemeClr>
              </a:solidFill>
            </a:endParaRPr>
          </a:p>
        </p:txBody>
      </p:sp>
      <p:graphicFrame>
        <p:nvGraphicFramePr>
          <p:cNvPr id="7" name="Chart 6"/>
          <p:cNvGraphicFramePr/>
          <p:nvPr>
            <p:extLst>
              <p:ext uri="{D42A27DB-BD31-4B8C-83A1-F6EECF244321}">
                <p14:modId xmlns:p14="http://schemas.microsoft.com/office/powerpoint/2010/main" val="3736895322"/>
              </p:ext>
            </p:extLst>
          </p:nvPr>
        </p:nvGraphicFramePr>
        <p:xfrm>
          <a:off x="0" y="3033163"/>
          <a:ext cx="5376752" cy="3283299"/>
        </p:xfrm>
        <a:graphic>
          <a:graphicData uri="http://schemas.openxmlformats.org/drawingml/2006/chart">
            <c:chart xmlns:c="http://schemas.openxmlformats.org/drawingml/2006/chart" xmlns:r="http://schemas.openxmlformats.org/officeDocument/2006/relationships" r:id="rId3"/>
          </a:graphicData>
        </a:graphic>
      </p:graphicFrame>
      <p:sp>
        <p:nvSpPr>
          <p:cNvPr id="9" name="Slide Number Placeholder 8"/>
          <p:cNvSpPr>
            <a:spLocks noGrp="1"/>
          </p:cNvSpPr>
          <p:nvPr>
            <p:ph type="sldNum" sz="quarter" idx="12"/>
          </p:nvPr>
        </p:nvSpPr>
        <p:spPr>
          <a:xfrm>
            <a:off x="10944225" y="237958"/>
            <a:ext cx="914400" cy="320040"/>
          </a:xfrm>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3477090186"/>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Atlas</Template>
  <TotalTime>1446</TotalTime>
  <Words>535</Words>
  <Application>Microsoft Office PowerPoint</Application>
  <PresentationFormat>Widescreen</PresentationFormat>
  <Paragraphs>89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Calibri Light</vt:lpstr>
      <vt:lpstr>Rockwell</vt:lpstr>
      <vt:lpstr>Symbol</vt:lpstr>
      <vt:lpstr>Wingdings</vt:lpstr>
      <vt:lpstr>Atlas</vt:lpstr>
      <vt:lpstr>Introducing OER in Sociology: A Pre and Post test of Student Textbook Usage</vt:lpstr>
      <vt:lpstr>PURPOSE</vt:lpstr>
      <vt:lpstr>Problem</vt:lpstr>
      <vt:lpstr>Background</vt:lpstr>
      <vt:lpstr>Method</vt:lpstr>
      <vt:lpstr>Frequency of Usage</vt:lpstr>
      <vt:lpstr>Satisfaction with Text</vt:lpstr>
      <vt:lpstr>What did you dislike most about the text?</vt:lpstr>
      <vt:lpstr>Prediction of Exam Scores by Text Type (Preliminary)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Chapman</dc:creator>
  <cp:lastModifiedBy>Kyle Chapman</cp:lastModifiedBy>
  <cp:revision>132</cp:revision>
  <cp:lastPrinted>2019-02-27T17:01:28Z</cp:lastPrinted>
  <dcterms:created xsi:type="dcterms:W3CDTF">2017-04-12T06:43:19Z</dcterms:created>
  <dcterms:modified xsi:type="dcterms:W3CDTF">2019-02-27T19:55:56Z</dcterms:modified>
</cp:coreProperties>
</file>